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70" r:id="rId6"/>
    <p:sldId id="273" r:id="rId7"/>
    <p:sldId id="318" r:id="rId8"/>
    <p:sldId id="319" r:id="rId9"/>
    <p:sldId id="257" r:id="rId10"/>
    <p:sldId id="322" r:id="rId11"/>
    <p:sldId id="316" r:id="rId12"/>
    <p:sldId id="315" r:id="rId13"/>
    <p:sldId id="326" r:id="rId14"/>
    <p:sldId id="327" r:id="rId15"/>
    <p:sldId id="328" r:id="rId16"/>
    <p:sldId id="329" r:id="rId17"/>
    <p:sldId id="323" r:id="rId18"/>
    <p:sldId id="325" r:id="rId19"/>
    <p:sldId id="324" r:id="rId20"/>
    <p:sldId id="314" r:id="rId21"/>
    <p:sldId id="28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249" autoAdjust="0"/>
  </p:normalViewPr>
  <p:slideViewPr>
    <p:cSldViewPr snapToGrid="0">
      <p:cViewPr varScale="1">
        <p:scale>
          <a:sx n="72" d="100"/>
          <a:sy n="72" d="100"/>
        </p:scale>
        <p:origin x="4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houstonisd.org/Domain/52335" TargetMode="External"/><Relationship Id="rId2" Type="http://schemas.openxmlformats.org/officeDocument/2006/relationships/hyperlink" Target="mailto:Anna.Haro@HoustonISD.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ea.texas.gov/academics/learning-support-and-programs/innovative-courses/innovative-courses-career-and-technical-education" TargetMode="External"/><Relationship Id="rId2" Type="http://schemas.openxmlformats.org/officeDocument/2006/relationships/hyperlink" Target="https://tea.texas.gov/sites/default/files/130H-Health%20Sci%20tc.pdf" TargetMode="External"/><Relationship Id="rId1" Type="http://schemas.openxmlformats.org/officeDocument/2006/relationships/slideLayout" Target="../slideLayouts/slideLayout2.xml"/><Relationship Id="rId5" Type="http://schemas.openxmlformats.org/officeDocument/2006/relationships/hyperlink" Target="https://info.nhanow.com/blog/the-excpt-exam-what-to-expect-and-how-to-prepare" TargetMode="External"/><Relationship Id="rId4" Type="http://schemas.openxmlformats.org/officeDocument/2006/relationships/hyperlink" Target="https://www.ptcb.org/guidebook/ptce-content-outlin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oustonisd.org/Domain/52335" TargetMode="External"/><Relationship Id="rId2" Type="http://schemas.openxmlformats.org/officeDocument/2006/relationships/hyperlink" Target="mailto:Anna.Haro@Houstonisd.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exreg.sos.state.tx.us/public/readtac$ext.ViewTAC?tac_view=5&amp;ti=19&amp;pt=2&amp;ch=130&amp;sch=H&amp;rl=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exreg.sos.state.tx.us/public/readtac$ext.ViewTAC?tac_view=5&amp;ti=19&amp;pt=2&amp;ch=130&amp;sch=H&amp;rl=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ea.texas.gov/academics/learning-support-and-programs/innovative-courses/innovative-courses-career-and-technical-educ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EED1-E167-4C9F-84A6-8C4409F50FB1}"/>
              </a:ext>
            </a:extLst>
          </p:cNvPr>
          <p:cNvSpPr>
            <a:spLocks noGrp="1"/>
          </p:cNvSpPr>
          <p:nvPr>
            <p:ph type="ctrTitle"/>
          </p:nvPr>
        </p:nvSpPr>
        <p:spPr>
          <a:xfrm>
            <a:off x="1" y="291545"/>
            <a:ext cx="9509760" cy="3759288"/>
          </a:xfrm>
        </p:spPr>
        <p:txBody>
          <a:bodyPr/>
          <a:lstStyle/>
          <a:p>
            <a:r>
              <a:rPr lang="en-US" sz="4400" dirty="0"/>
              <a:t>Health Science Curriculum, Part 1: Longitudinal Progression of </a:t>
            </a:r>
            <a:br>
              <a:rPr lang="en-US" sz="4400" dirty="0"/>
            </a:br>
            <a:r>
              <a:rPr lang="en-US" sz="4400" dirty="0"/>
              <a:t>Knowledge and Skills from </a:t>
            </a:r>
            <a:br>
              <a:rPr lang="en-US" sz="4400" dirty="0"/>
            </a:br>
            <a:r>
              <a:rPr lang="en-US" sz="4400" i="1" dirty="0"/>
              <a:t>Principles</a:t>
            </a:r>
            <a:r>
              <a:rPr lang="en-US" sz="4400" dirty="0"/>
              <a:t> to Graduation</a:t>
            </a:r>
          </a:p>
        </p:txBody>
      </p:sp>
      <p:sp>
        <p:nvSpPr>
          <p:cNvPr id="3" name="Subtitle 2">
            <a:extLst>
              <a:ext uri="{FF2B5EF4-FFF2-40B4-BE49-F238E27FC236}">
                <a16:creationId xmlns:a16="http://schemas.microsoft.com/office/drawing/2014/main" id="{3E30AD06-EFC8-47B9-979A-02D717384D80}"/>
              </a:ext>
            </a:extLst>
          </p:cNvPr>
          <p:cNvSpPr>
            <a:spLocks noGrp="1"/>
          </p:cNvSpPr>
          <p:nvPr>
            <p:ph type="subTitle" idx="1"/>
          </p:nvPr>
        </p:nvSpPr>
        <p:spPr>
          <a:xfrm>
            <a:off x="1742825" y="4050833"/>
            <a:ext cx="7766936" cy="1646302"/>
          </a:xfrm>
        </p:spPr>
        <p:txBody>
          <a:bodyPr>
            <a:noAutofit/>
          </a:bodyPr>
          <a:lstStyle/>
          <a:p>
            <a:r>
              <a:rPr lang="en-US" sz="2400" dirty="0"/>
              <a:t>September 2021</a:t>
            </a:r>
          </a:p>
          <a:p>
            <a:r>
              <a:rPr lang="en-US" sz="2400" dirty="0"/>
              <a:t>Dr. Anna Haro</a:t>
            </a:r>
          </a:p>
          <a:p>
            <a:r>
              <a:rPr lang="en-US" sz="2400" dirty="0"/>
              <a:t>Westside HS</a:t>
            </a:r>
          </a:p>
        </p:txBody>
      </p:sp>
    </p:spTree>
    <p:extLst>
      <p:ext uri="{BB962C8B-B14F-4D97-AF65-F5344CB8AC3E}">
        <p14:creationId xmlns:p14="http://schemas.microsoft.com/office/powerpoint/2010/main" val="3848667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49F5-3253-43C3-8FDF-75E8A5BE5E37}"/>
              </a:ext>
            </a:extLst>
          </p:cNvPr>
          <p:cNvSpPr>
            <a:spLocks noGrp="1"/>
          </p:cNvSpPr>
          <p:nvPr>
            <p:ph type="title"/>
          </p:nvPr>
        </p:nvSpPr>
        <p:spPr>
          <a:xfrm>
            <a:off x="457936" y="0"/>
            <a:ext cx="10210064" cy="1320800"/>
          </a:xfrm>
        </p:spPr>
        <p:txBody>
          <a:bodyPr/>
          <a:lstStyle/>
          <a:p>
            <a:r>
              <a:rPr lang="en-US" i="1" dirty="0"/>
              <a:t>Principles</a:t>
            </a:r>
            <a:r>
              <a:rPr lang="en-US" dirty="0"/>
              <a:t> TEKS aligned to </a:t>
            </a:r>
            <a:r>
              <a:rPr lang="en-US" dirty="0" err="1"/>
              <a:t>CPhT</a:t>
            </a:r>
            <a:endParaRPr lang="en-US" dirty="0"/>
          </a:p>
        </p:txBody>
      </p:sp>
      <p:sp>
        <p:nvSpPr>
          <p:cNvPr id="3" name="Content Placeholder 2">
            <a:extLst>
              <a:ext uri="{FF2B5EF4-FFF2-40B4-BE49-F238E27FC236}">
                <a16:creationId xmlns:a16="http://schemas.microsoft.com/office/drawing/2014/main" id="{53EEF1F0-422A-42CF-B088-0251FDFDC173}"/>
              </a:ext>
            </a:extLst>
          </p:cNvPr>
          <p:cNvSpPr>
            <a:spLocks noGrp="1"/>
          </p:cNvSpPr>
          <p:nvPr>
            <p:ph idx="1"/>
          </p:nvPr>
        </p:nvSpPr>
        <p:spPr>
          <a:xfrm>
            <a:off x="238539" y="675862"/>
            <a:ext cx="11370365" cy="6281530"/>
          </a:xfrm>
        </p:spPr>
        <p:txBody>
          <a:bodyPr>
            <a:normAutofit/>
          </a:bodyPr>
          <a:lstStyle/>
          <a:p>
            <a:r>
              <a:rPr lang="en-US" sz="2800" b="1" dirty="0">
                <a:latin typeface="Arial" panose="020B0604020202020204" pitchFamily="34" charset="0"/>
                <a:cs typeface="Arial" panose="020B0604020202020204" pitchFamily="34" charset="0"/>
              </a:rPr>
              <a:t>§</a:t>
            </a:r>
            <a:r>
              <a:rPr lang="en-US" sz="2800" dirty="0"/>
              <a:t>130.222(c)(2) “The student applies mathematics, science, English language arts… in health science… to (A) convert units between systems of measurement; (B) apply data… (C) interpret technical material related to the health science industry… (E) plan and prepare effective oral presentations.”</a:t>
            </a:r>
          </a:p>
          <a:p>
            <a:r>
              <a:rPr lang="en-US" sz="2800" b="1" dirty="0">
                <a:latin typeface="Arial" panose="020B0604020202020204" pitchFamily="34" charset="0"/>
                <a:cs typeface="Arial" panose="020B0604020202020204" pitchFamily="34" charset="0"/>
              </a:rPr>
              <a:t>§</a:t>
            </a:r>
            <a:r>
              <a:rPr lang="en-US" sz="2800" dirty="0"/>
              <a:t>130.222(c)(9) “The student interprets ethical behavior standards and legal responsibilities… to: (E) research laws governing the health science industry.”</a:t>
            </a:r>
          </a:p>
          <a:p>
            <a:r>
              <a:rPr lang="en-US" sz="2800" b="1" dirty="0">
                <a:latin typeface="Arial" panose="020B0604020202020204" pitchFamily="34" charset="0"/>
                <a:cs typeface="Arial" panose="020B0604020202020204" pitchFamily="34" charset="0"/>
              </a:rPr>
              <a:t>§1</a:t>
            </a:r>
            <a:r>
              <a:rPr lang="en-US" sz="2800" dirty="0"/>
              <a:t>30.222(c)(10) “The student recognizes the importance of maintaining a safe environment and eliminating hazardous situations… to: (B) identify safety standards… and (C) relate safety practices in the health science industry.”</a:t>
            </a:r>
          </a:p>
        </p:txBody>
      </p:sp>
    </p:spTree>
    <p:extLst>
      <p:ext uri="{BB962C8B-B14F-4D97-AF65-F5344CB8AC3E}">
        <p14:creationId xmlns:p14="http://schemas.microsoft.com/office/powerpoint/2010/main" val="3285634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49F5-3253-43C3-8FDF-75E8A5BE5E37}"/>
              </a:ext>
            </a:extLst>
          </p:cNvPr>
          <p:cNvSpPr>
            <a:spLocks noGrp="1"/>
          </p:cNvSpPr>
          <p:nvPr>
            <p:ph type="title"/>
          </p:nvPr>
        </p:nvSpPr>
        <p:spPr>
          <a:xfrm>
            <a:off x="0" y="0"/>
            <a:ext cx="12192000" cy="1320800"/>
          </a:xfrm>
        </p:spPr>
        <p:txBody>
          <a:bodyPr/>
          <a:lstStyle/>
          <a:p>
            <a:r>
              <a:rPr lang="en-US" i="1" dirty="0"/>
              <a:t>Medical Terminology </a:t>
            </a:r>
            <a:r>
              <a:rPr lang="en-US" dirty="0"/>
              <a:t>TEKS aligned to </a:t>
            </a:r>
            <a:r>
              <a:rPr lang="en-US" dirty="0" err="1"/>
              <a:t>CPhT</a:t>
            </a:r>
            <a:endParaRPr lang="en-US" dirty="0"/>
          </a:p>
        </p:txBody>
      </p:sp>
      <p:sp>
        <p:nvSpPr>
          <p:cNvPr id="3" name="Content Placeholder 2">
            <a:extLst>
              <a:ext uri="{FF2B5EF4-FFF2-40B4-BE49-F238E27FC236}">
                <a16:creationId xmlns:a16="http://schemas.microsoft.com/office/drawing/2014/main" id="{53EEF1F0-422A-42CF-B088-0251FDFDC173}"/>
              </a:ext>
            </a:extLst>
          </p:cNvPr>
          <p:cNvSpPr>
            <a:spLocks noGrp="1"/>
          </p:cNvSpPr>
          <p:nvPr>
            <p:ph idx="1"/>
          </p:nvPr>
        </p:nvSpPr>
        <p:spPr>
          <a:xfrm>
            <a:off x="0" y="675861"/>
            <a:ext cx="12192000" cy="6182139"/>
          </a:xfrm>
        </p:spPr>
        <p:txBody>
          <a:bodyPr>
            <a:noAutofit/>
          </a:bodyPr>
          <a:lstStyle/>
          <a:p>
            <a:r>
              <a:rPr lang="en-US" sz="2500" b="1" dirty="0">
                <a:latin typeface="Arial" panose="020B0604020202020204" pitchFamily="34" charset="0"/>
                <a:cs typeface="Arial" panose="020B0604020202020204" pitchFamily="34" charset="0"/>
              </a:rPr>
              <a:t>§</a:t>
            </a:r>
            <a:r>
              <a:rPr lang="en-US" sz="2500" dirty="0"/>
              <a:t>130.223(c)(4) “The student examines available resources to … (B) integrate resources to interpret technical materials; and (C) investigate electronic media with appropriate supervision.” (Note: use the HON-code criteria)</a:t>
            </a:r>
          </a:p>
          <a:p>
            <a:r>
              <a:rPr lang="en-US" sz="2500" b="1" dirty="0">
                <a:latin typeface="Arial" panose="020B0604020202020204" pitchFamily="34" charset="0"/>
                <a:cs typeface="Arial" panose="020B0604020202020204" pitchFamily="34" charset="0"/>
              </a:rPr>
              <a:t>§</a:t>
            </a:r>
            <a:r>
              <a:rPr lang="en-US" sz="2500" dirty="0"/>
              <a:t>130.223(c)(2) “The student recognizes the terminology related to the health science industry… to: (A) identify abbreviations, acronyms, and symbols related to the health science industry; (B) identify the basic structure of medical words… and (G) use prior knowledge and experiences to understand the meaning of terms as they relate to the health science industry.”</a:t>
            </a:r>
          </a:p>
          <a:p>
            <a:r>
              <a:rPr lang="en-US" sz="2500" b="1" dirty="0">
                <a:latin typeface="Arial" panose="020B0604020202020204" pitchFamily="34" charset="0"/>
                <a:cs typeface="Arial" panose="020B0604020202020204" pitchFamily="34" charset="0"/>
              </a:rPr>
              <a:t>§1</a:t>
            </a:r>
            <a:r>
              <a:rPr lang="en-US" sz="2500" dirty="0"/>
              <a:t>30.223(c)(6) “The student appropriately translates health science industry terms… to: (A) interpret, transcribe, and communicate vocabulary related to the health science industry; (B) translate medical terms to conversational language to facilitate communication; (C) distinguish medical terminology associated with medical specialists… and (E) interpret contents of medical scenarios correctly.”</a:t>
            </a:r>
          </a:p>
        </p:txBody>
      </p:sp>
    </p:spTree>
    <p:extLst>
      <p:ext uri="{BB962C8B-B14F-4D97-AF65-F5344CB8AC3E}">
        <p14:creationId xmlns:p14="http://schemas.microsoft.com/office/powerpoint/2010/main" val="2170481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49F5-3253-43C3-8FDF-75E8A5BE5E37}"/>
              </a:ext>
            </a:extLst>
          </p:cNvPr>
          <p:cNvSpPr>
            <a:spLocks noGrp="1"/>
          </p:cNvSpPr>
          <p:nvPr>
            <p:ph type="title"/>
          </p:nvPr>
        </p:nvSpPr>
        <p:spPr>
          <a:xfrm>
            <a:off x="0" y="0"/>
            <a:ext cx="12192000" cy="1320800"/>
          </a:xfrm>
        </p:spPr>
        <p:txBody>
          <a:bodyPr/>
          <a:lstStyle/>
          <a:p>
            <a:r>
              <a:rPr lang="en-US" i="1" dirty="0"/>
              <a:t>Health Science Theory </a:t>
            </a:r>
            <a:r>
              <a:rPr lang="en-US" dirty="0"/>
              <a:t>TEKS aligned to </a:t>
            </a:r>
            <a:r>
              <a:rPr lang="en-US" dirty="0" err="1"/>
              <a:t>CPhT</a:t>
            </a:r>
            <a:endParaRPr lang="en-US" dirty="0"/>
          </a:p>
        </p:txBody>
      </p:sp>
      <p:sp>
        <p:nvSpPr>
          <p:cNvPr id="3" name="Content Placeholder 2">
            <a:extLst>
              <a:ext uri="{FF2B5EF4-FFF2-40B4-BE49-F238E27FC236}">
                <a16:creationId xmlns:a16="http://schemas.microsoft.com/office/drawing/2014/main" id="{53EEF1F0-422A-42CF-B088-0251FDFDC173}"/>
              </a:ext>
            </a:extLst>
          </p:cNvPr>
          <p:cNvSpPr>
            <a:spLocks noGrp="1"/>
          </p:cNvSpPr>
          <p:nvPr>
            <p:ph idx="1"/>
          </p:nvPr>
        </p:nvSpPr>
        <p:spPr>
          <a:xfrm>
            <a:off x="0" y="689113"/>
            <a:ext cx="12192000" cy="6168887"/>
          </a:xfrm>
        </p:spPr>
        <p:txBody>
          <a:bodyPr>
            <a:noAutofit/>
          </a:bodyPr>
          <a:lstStyle/>
          <a:p>
            <a:r>
              <a:rPr lang="en-US" sz="2500" b="1" dirty="0">
                <a:latin typeface="Arial" panose="020B0604020202020204" pitchFamily="34" charset="0"/>
                <a:cs typeface="Arial" panose="020B0604020202020204" pitchFamily="34" charset="0"/>
              </a:rPr>
              <a:t>§</a:t>
            </a:r>
            <a:r>
              <a:rPr lang="en-US" sz="2500" dirty="0"/>
              <a:t>130.231(c)(9) “The student implements the knowledge and skills of a health science professional in the classroom setting… to (A) comply with specific industry standards related to safety and substance abuse… (C) articulate comprehension of assignment; (D) employ medical vocabulary specific to the health care setting… (G) role play techniques used in stressful situations… and (I) perform skills specific to a health care science professional such as … pharmacy technician.”</a:t>
            </a:r>
          </a:p>
          <a:p>
            <a:r>
              <a:rPr lang="en-US" sz="2500" b="1" dirty="0">
                <a:latin typeface="Arial" panose="020B0604020202020204" pitchFamily="34" charset="0"/>
                <a:cs typeface="Arial" panose="020B0604020202020204" pitchFamily="34" charset="0"/>
              </a:rPr>
              <a:t>§</a:t>
            </a:r>
            <a:r>
              <a:rPr lang="en-US" sz="2500" dirty="0"/>
              <a:t>130.231(c)(11) “The student exhibits the leadership skills necessary to function in a democratic society… to: (A) identify leadership skills of health science professionals; (B) participate in group dynamics; and (C) integrate consensus building techniques.”</a:t>
            </a:r>
          </a:p>
          <a:p>
            <a:r>
              <a:rPr lang="en-US" sz="2500" b="1" dirty="0">
                <a:cs typeface="Arial" panose="020B0604020202020204" pitchFamily="34" charset="0"/>
              </a:rPr>
              <a:t>Others: </a:t>
            </a:r>
            <a:r>
              <a:rPr lang="en-US" sz="2500" b="1" dirty="0">
                <a:latin typeface="Arial" panose="020B0604020202020204" pitchFamily="34" charset="0"/>
                <a:cs typeface="Arial" panose="020B0604020202020204" pitchFamily="34" charset="0"/>
              </a:rPr>
              <a:t>§1</a:t>
            </a:r>
            <a:r>
              <a:rPr lang="en-US" sz="2500" dirty="0"/>
              <a:t>30.231(c)(10) = ethics and law, (12) = safety, (13) = wellness and disease prevention</a:t>
            </a:r>
          </a:p>
        </p:txBody>
      </p:sp>
    </p:spTree>
    <p:extLst>
      <p:ext uri="{BB962C8B-B14F-4D97-AF65-F5344CB8AC3E}">
        <p14:creationId xmlns:p14="http://schemas.microsoft.com/office/powerpoint/2010/main" val="2699451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49F5-3253-43C3-8FDF-75E8A5BE5E37}"/>
              </a:ext>
            </a:extLst>
          </p:cNvPr>
          <p:cNvSpPr>
            <a:spLocks noGrp="1"/>
          </p:cNvSpPr>
          <p:nvPr>
            <p:ph type="title"/>
          </p:nvPr>
        </p:nvSpPr>
        <p:spPr>
          <a:xfrm>
            <a:off x="0" y="0"/>
            <a:ext cx="12192000" cy="1320800"/>
          </a:xfrm>
        </p:spPr>
        <p:txBody>
          <a:bodyPr/>
          <a:lstStyle/>
          <a:p>
            <a:r>
              <a:rPr lang="en-US" i="1" dirty="0"/>
              <a:t>Pharmacology </a:t>
            </a:r>
            <a:r>
              <a:rPr lang="en-US" dirty="0"/>
              <a:t>TEKS aligned to </a:t>
            </a:r>
            <a:r>
              <a:rPr lang="en-US" dirty="0" err="1"/>
              <a:t>CPhT</a:t>
            </a:r>
            <a:endParaRPr lang="en-US" dirty="0"/>
          </a:p>
        </p:txBody>
      </p:sp>
      <p:sp>
        <p:nvSpPr>
          <p:cNvPr id="3" name="Content Placeholder 2">
            <a:extLst>
              <a:ext uri="{FF2B5EF4-FFF2-40B4-BE49-F238E27FC236}">
                <a16:creationId xmlns:a16="http://schemas.microsoft.com/office/drawing/2014/main" id="{53EEF1F0-422A-42CF-B088-0251FDFDC173}"/>
              </a:ext>
            </a:extLst>
          </p:cNvPr>
          <p:cNvSpPr>
            <a:spLocks noGrp="1"/>
          </p:cNvSpPr>
          <p:nvPr>
            <p:ph idx="1"/>
          </p:nvPr>
        </p:nvSpPr>
        <p:spPr>
          <a:xfrm>
            <a:off x="0" y="689113"/>
            <a:ext cx="12192000" cy="6168887"/>
          </a:xfrm>
        </p:spPr>
        <p:txBody>
          <a:bodyPr>
            <a:noAutofit/>
          </a:bodyPr>
          <a:lstStyle/>
          <a:p>
            <a:r>
              <a:rPr lang="en-US" sz="2500" b="1" dirty="0">
                <a:latin typeface="Arial" panose="020B0604020202020204" pitchFamily="34" charset="0"/>
                <a:cs typeface="Arial" panose="020B0604020202020204" pitchFamily="34" charset="0"/>
              </a:rPr>
              <a:t>§</a:t>
            </a:r>
            <a:r>
              <a:rPr lang="en-US" sz="2500" dirty="0"/>
              <a:t>130.230(c)(2) “The student explores the filed of pharmacology and foundation of pharmacology… to (A) define pharmacology and its major subdivisions… (B) explain the difference between therapeutic effects, side effects, and toxic effects; (C) identify a drug receptor in the human body; (D) trace the interaction and antagonist receptor; (E) explain the relationship among drug dosage, drug response, and time; (F) explain drug safety and therapeutic index; (G) describe [two] names [and drug classification] by which drugs are known; and (H) list [and utilize] two common drug reference books.”</a:t>
            </a:r>
          </a:p>
          <a:p>
            <a:r>
              <a:rPr lang="en-US" sz="2500" b="1" dirty="0">
                <a:latin typeface="Arial" panose="020B0604020202020204" pitchFamily="34" charset="0"/>
                <a:cs typeface="Arial" panose="020B0604020202020204" pitchFamily="34" charset="0"/>
              </a:rPr>
              <a:t>§</a:t>
            </a:r>
            <a:r>
              <a:rPr lang="en-US" sz="2500" dirty="0"/>
              <a:t>130.230(c)(4) “The student explains the ethical and legal responsibilities of pharmacists and pharmacy technicians … to: (A) describe… prescription errors; (B) differentiate between negligence, product liability, contributory negligence, and regulatory law; (C) evaluate the effect of medication errors… and (E) define professional liability.”</a:t>
            </a:r>
          </a:p>
          <a:p>
            <a:r>
              <a:rPr lang="en-US" sz="2500" b="1" dirty="0">
                <a:cs typeface="Arial" panose="020B0604020202020204" pitchFamily="34" charset="0"/>
              </a:rPr>
              <a:t>Others: </a:t>
            </a:r>
            <a:r>
              <a:rPr lang="en-US" sz="2500" b="1" dirty="0">
                <a:latin typeface="Arial" panose="020B0604020202020204" pitchFamily="34" charset="0"/>
                <a:cs typeface="Arial" panose="020B0604020202020204" pitchFamily="34" charset="0"/>
              </a:rPr>
              <a:t>§1</a:t>
            </a:r>
            <a:r>
              <a:rPr lang="en-US" sz="2500" dirty="0"/>
              <a:t>30.230(c)(6) = mathematics and pharmacy calculations, (7) = pharmaceutics and dosage forms (9) = safety</a:t>
            </a:r>
          </a:p>
        </p:txBody>
      </p:sp>
    </p:spTree>
    <p:extLst>
      <p:ext uri="{BB962C8B-B14F-4D97-AF65-F5344CB8AC3E}">
        <p14:creationId xmlns:p14="http://schemas.microsoft.com/office/powerpoint/2010/main" val="3699202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C4BF3-FB40-453D-9943-D2979E261DD8}"/>
              </a:ext>
            </a:extLst>
          </p:cNvPr>
          <p:cNvSpPr>
            <a:spLocks noGrp="1"/>
          </p:cNvSpPr>
          <p:nvPr>
            <p:ph type="title"/>
          </p:nvPr>
        </p:nvSpPr>
        <p:spPr>
          <a:xfrm>
            <a:off x="424071" y="156238"/>
            <a:ext cx="10469216" cy="1320800"/>
          </a:xfrm>
        </p:spPr>
        <p:txBody>
          <a:bodyPr/>
          <a:lstStyle/>
          <a:p>
            <a:r>
              <a:rPr lang="en-US" dirty="0"/>
              <a:t>Pharmacy Technician Competency Domains</a:t>
            </a:r>
          </a:p>
        </p:txBody>
      </p:sp>
      <p:sp>
        <p:nvSpPr>
          <p:cNvPr id="3" name="Content Placeholder 2">
            <a:extLst>
              <a:ext uri="{FF2B5EF4-FFF2-40B4-BE49-F238E27FC236}">
                <a16:creationId xmlns:a16="http://schemas.microsoft.com/office/drawing/2014/main" id="{C7D3F06E-57D2-403B-9218-69A973C5D0A3}"/>
              </a:ext>
            </a:extLst>
          </p:cNvPr>
          <p:cNvSpPr>
            <a:spLocks noGrp="1"/>
          </p:cNvSpPr>
          <p:nvPr>
            <p:ph idx="1"/>
          </p:nvPr>
        </p:nvSpPr>
        <p:spPr>
          <a:xfrm>
            <a:off x="159026" y="940904"/>
            <a:ext cx="11065565" cy="5917096"/>
          </a:xfrm>
        </p:spPr>
        <p:txBody>
          <a:bodyPr>
            <a:normAutofit fontScale="92500" lnSpcReduction="20000"/>
          </a:bodyPr>
          <a:lstStyle/>
          <a:p>
            <a:r>
              <a:rPr lang="en-US" sz="3300" dirty="0"/>
              <a:t>Note: There are two Pharmacy Technician Certification Exams, PTCB and </a:t>
            </a:r>
            <a:r>
              <a:rPr lang="en-US" sz="3300" dirty="0" err="1"/>
              <a:t>ExCPT</a:t>
            </a:r>
            <a:r>
              <a:rPr lang="en-US" sz="3300" dirty="0"/>
              <a:t> (***exceptions: WY, ND, and LA)</a:t>
            </a:r>
          </a:p>
          <a:p>
            <a:r>
              <a:rPr lang="en-US" sz="3300" dirty="0"/>
              <a:t>Most pharmacies prefer PTCB, but the Texas State Board of Pharmacy recognizes both. However, the current state of technician shortages is creating desperate situations nationwide, including “I will hire anyone with a pulse and if I get an occasional smile, that’s just a bonus.” </a:t>
            </a:r>
          </a:p>
          <a:p>
            <a:r>
              <a:rPr lang="en-US" sz="3300" dirty="0"/>
              <a:t>From Appendix C: PTCE content outline - Medications, Federal Requirements, Patient Safety and Quality Assurance, and Order Entry and Processing</a:t>
            </a:r>
          </a:p>
          <a:p>
            <a:r>
              <a:rPr lang="en-US" sz="3300" dirty="0"/>
              <a:t>From </a:t>
            </a:r>
            <a:r>
              <a:rPr lang="en-US" sz="3300" dirty="0" err="1"/>
              <a:t>NHAnow</a:t>
            </a:r>
            <a:r>
              <a:rPr lang="en-US" sz="3300" dirty="0"/>
              <a:t> blog, </a:t>
            </a:r>
            <a:r>
              <a:rPr lang="en-US" sz="3300" dirty="0" err="1"/>
              <a:t>ExCPT</a:t>
            </a:r>
            <a:r>
              <a:rPr lang="en-US" sz="3300" dirty="0"/>
              <a:t> competencies: Overview and Laws, Drugs and Drug Therapy, Dispensing Process, and Medication Safety and Quality Assurance</a:t>
            </a:r>
          </a:p>
          <a:p>
            <a:endParaRPr lang="en-US" dirty="0"/>
          </a:p>
          <a:p>
            <a:endParaRPr lang="en-US" dirty="0"/>
          </a:p>
          <a:p>
            <a:endParaRPr lang="en-US" dirty="0"/>
          </a:p>
        </p:txBody>
      </p:sp>
    </p:spTree>
    <p:extLst>
      <p:ext uri="{BB962C8B-B14F-4D97-AF65-F5344CB8AC3E}">
        <p14:creationId xmlns:p14="http://schemas.microsoft.com/office/powerpoint/2010/main" val="2187292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DE424-75FF-4AF0-8F06-56C884000500}"/>
              </a:ext>
            </a:extLst>
          </p:cNvPr>
          <p:cNvSpPr>
            <a:spLocks noGrp="1"/>
          </p:cNvSpPr>
          <p:nvPr>
            <p:ph type="title"/>
          </p:nvPr>
        </p:nvSpPr>
        <p:spPr>
          <a:xfrm>
            <a:off x="675861" y="165653"/>
            <a:ext cx="10838805" cy="1320800"/>
          </a:xfrm>
        </p:spPr>
        <p:txBody>
          <a:bodyPr/>
          <a:lstStyle/>
          <a:p>
            <a:r>
              <a:rPr lang="en-US" dirty="0"/>
              <a:t>Assessment Activities that align with TEKS</a:t>
            </a:r>
          </a:p>
        </p:txBody>
      </p:sp>
      <p:sp>
        <p:nvSpPr>
          <p:cNvPr id="3" name="Content Placeholder 2">
            <a:extLst>
              <a:ext uri="{FF2B5EF4-FFF2-40B4-BE49-F238E27FC236}">
                <a16:creationId xmlns:a16="http://schemas.microsoft.com/office/drawing/2014/main" id="{709890FB-0DAE-4C41-A7B9-7A246ECBE4F1}"/>
              </a:ext>
            </a:extLst>
          </p:cNvPr>
          <p:cNvSpPr>
            <a:spLocks noGrp="1"/>
          </p:cNvSpPr>
          <p:nvPr>
            <p:ph idx="1"/>
          </p:nvPr>
        </p:nvSpPr>
        <p:spPr>
          <a:xfrm>
            <a:off x="198782" y="689114"/>
            <a:ext cx="11993217" cy="6003234"/>
          </a:xfrm>
        </p:spPr>
        <p:txBody>
          <a:bodyPr>
            <a:noAutofit/>
          </a:bodyPr>
          <a:lstStyle/>
          <a:p>
            <a:r>
              <a:rPr lang="en-US" sz="3000" dirty="0"/>
              <a:t>Creating/Presenting Drug Flash Cards, Creating a drug commercial, Matching games with drug classes</a:t>
            </a:r>
          </a:p>
          <a:p>
            <a:r>
              <a:rPr lang="en-US" sz="3000" dirty="0"/>
              <a:t>Pharmacy Calculations and dosing problems</a:t>
            </a:r>
          </a:p>
          <a:p>
            <a:r>
              <a:rPr lang="en-US" sz="3000" dirty="0"/>
              <a:t>Interpreting sig codes, reading sample RXs</a:t>
            </a:r>
          </a:p>
          <a:p>
            <a:r>
              <a:rPr lang="en-US" sz="3000" dirty="0"/>
              <a:t>Law timelines and interpreting laws from case scenarios</a:t>
            </a:r>
          </a:p>
          <a:p>
            <a:r>
              <a:rPr lang="en-US" sz="3000" dirty="0"/>
              <a:t>“Red Flags” mock scenarios and safety interventions</a:t>
            </a:r>
          </a:p>
          <a:p>
            <a:r>
              <a:rPr lang="en-US" sz="3000" dirty="0"/>
              <a:t> On-Track exams, MS Forms quizzes, Quizlet, fill-in-the blank SOAP Notes</a:t>
            </a:r>
          </a:p>
          <a:p>
            <a:r>
              <a:rPr lang="en-US" sz="3000" dirty="0"/>
              <a:t>Official PTCB practice exam ($19 for educator programs)</a:t>
            </a:r>
          </a:p>
          <a:p>
            <a:r>
              <a:rPr lang="en-US" sz="3000" dirty="0" err="1"/>
              <a:t>NHAnow</a:t>
            </a:r>
            <a:r>
              <a:rPr lang="en-US" sz="3000" dirty="0"/>
              <a:t> prep program ($289 for online training program) including 20 learning modules and 3 different practice tests</a:t>
            </a:r>
          </a:p>
        </p:txBody>
      </p:sp>
    </p:spTree>
    <p:extLst>
      <p:ext uri="{BB962C8B-B14F-4D97-AF65-F5344CB8AC3E}">
        <p14:creationId xmlns:p14="http://schemas.microsoft.com/office/powerpoint/2010/main" val="530653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C4BF3-FB40-453D-9943-D2979E261DD8}"/>
              </a:ext>
            </a:extLst>
          </p:cNvPr>
          <p:cNvSpPr>
            <a:spLocks noGrp="1"/>
          </p:cNvSpPr>
          <p:nvPr>
            <p:ph type="title"/>
          </p:nvPr>
        </p:nvSpPr>
        <p:spPr>
          <a:xfrm>
            <a:off x="424071" y="156238"/>
            <a:ext cx="10469216" cy="1320800"/>
          </a:xfrm>
        </p:spPr>
        <p:txBody>
          <a:bodyPr/>
          <a:lstStyle/>
          <a:p>
            <a:r>
              <a:rPr lang="en-US" dirty="0"/>
              <a:t>What’s Next?</a:t>
            </a:r>
          </a:p>
        </p:txBody>
      </p:sp>
      <p:sp>
        <p:nvSpPr>
          <p:cNvPr id="3" name="Content Placeholder 2">
            <a:extLst>
              <a:ext uri="{FF2B5EF4-FFF2-40B4-BE49-F238E27FC236}">
                <a16:creationId xmlns:a16="http://schemas.microsoft.com/office/drawing/2014/main" id="{C7D3F06E-57D2-403B-9218-69A973C5D0A3}"/>
              </a:ext>
            </a:extLst>
          </p:cNvPr>
          <p:cNvSpPr>
            <a:spLocks noGrp="1"/>
          </p:cNvSpPr>
          <p:nvPr>
            <p:ph idx="1"/>
          </p:nvPr>
        </p:nvSpPr>
        <p:spPr>
          <a:xfrm>
            <a:off x="159027" y="940904"/>
            <a:ext cx="10031896" cy="5760857"/>
          </a:xfrm>
        </p:spPr>
        <p:txBody>
          <a:bodyPr>
            <a:normAutofit/>
          </a:bodyPr>
          <a:lstStyle/>
          <a:p>
            <a:r>
              <a:rPr lang="en-US" sz="3600" dirty="0"/>
              <a:t>Current barriers for technician training: COVID, curriculum, texts, vendors, affiliations agreements, age restrictions and more. </a:t>
            </a:r>
            <a:r>
              <a:rPr lang="en-US" sz="3600" dirty="0">
                <a:solidFill>
                  <a:srgbClr val="FFFF00"/>
                </a:solidFill>
              </a:rPr>
              <a:t>Discuss: what barriers do you face or do you anticipate?</a:t>
            </a:r>
          </a:p>
          <a:p>
            <a:r>
              <a:rPr lang="en-US" sz="3600" dirty="0">
                <a:solidFill>
                  <a:schemeClr val="tx1"/>
                </a:solidFill>
              </a:rPr>
              <a:t>You are encouraged to attend the next PD session from 2:30 to 3:30 PM to discuss the training skills gaps, opportunities, and challenges.</a:t>
            </a:r>
          </a:p>
        </p:txBody>
      </p:sp>
    </p:spTree>
    <p:extLst>
      <p:ext uri="{BB962C8B-B14F-4D97-AF65-F5344CB8AC3E}">
        <p14:creationId xmlns:p14="http://schemas.microsoft.com/office/powerpoint/2010/main" val="1069148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EECA4-A826-401C-B08F-6C52FB971673}"/>
              </a:ext>
            </a:extLst>
          </p:cNvPr>
          <p:cNvSpPr>
            <a:spLocks noGrp="1"/>
          </p:cNvSpPr>
          <p:nvPr>
            <p:ph type="title"/>
          </p:nvPr>
        </p:nvSpPr>
        <p:spPr>
          <a:xfrm>
            <a:off x="677334" y="168812"/>
            <a:ext cx="9381066" cy="1761588"/>
          </a:xfrm>
        </p:spPr>
        <p:txBody>
          <a:bodyPr>
            <a:normAutofit/>
          </a:bodyPr>
          <a:lstStyle/>
          <a:p>
            <a:r>
              <a:rPr lang="en-US" dirty="0"/>
              <a:t>Questions about the HST Curriculum Progression from Principles to Graduation?</a:t>
            </a:r>
          </a:p>
        </p:txBody>
      </p:sp>
      <p:sp>
        <p:nvSpPr>
          <p:cNvPr id="3" name="Content Placeholder 2">
            <a:extLst>
              <a:ext uri="{FF2B5EF4-FFF2-40B4-BE49-F238E27FC236}">
                <a16:creationId xmlns:a16="http://schemas.microsoft.com/office/drawing/2014/main" id="{DA7704C7-5CC2-463E-AF01-80502AEF5703}"/>
              </a:ext>
            </a:extLst>
          </p:cNvPr>
          <p:cNvSpPr>
            <a:spLocks noGrp="1"/>
          </p:cNvSpPr>
          <p:nvPr>
            <p:ph idx="1"/>
          </p:nvPr>
        </p:nvSpPr>
        <p:spPr>
          <a:xfrm>
            <a:off x="677332" y="1510748"/>
            <a:ext cx="11236371" cy="5347252"/>
          </a:xfrm>
        </p:spPr>
        <p:txBody>
          <a:bodyPr>
            <a:normAutofit/>
          </a:bodyPr>
          <a:lstStyle/>
          <a:p>
            <a:r>
              <a:rPr lang="en-US" sz="4000" dirty="0"/>
              <a:t>I don’t have most of the answers, but I can help find the right references and can develop a PLC for our curriculum and instructional needs.</a:t>
            </a:r>
          </a:p>
          <a:p>
            <a:r>
              <a:rPr lang="en-US" sz="4000" dirty="0">
                <a:solidFill>
                  <a:srgbClr val="FFFF00"/>
                </a:solidFill>
                <a:hlinkClick r:id="rId2">
                  <a:extLst>
                    <a:ext uri="{A12FA001-AC4F-418D-AE19-62706E023703}">
                      <ahyp:hlinkClr xmlns:ahyp="http://schemas.microsoft.com/office/drawing/2018/hyperlinkcolor" val="tx"/>
                    </a:ext>
                  </a:extLst>
                </a:hlinkClick>
              </a:rPr>
              <a:t>Anna.Haro@HoustonISD.org</a:t>
            </a:r>
            <a:endParaRPr lang="en-US" sz="4000" dirty="0">
              <a:solidFill>
                <a:srgbClr val="FFFF00"/>
              </a:solidFill>
            </a:endParaRPr>
          </a:p>
          <a:p>
            <a:r>
              <a:rPr lang="en-US" sz="4000" dirty="0">
                <a:solidFill>
                  <a:schemeClr val="tx1"/>
                </a:solidFill>
              </a:rPr>
              <a:t>Text @HaroPLC to 81010</a:t>
            </a:r>
          </a:p>
          <a:p>
            <a:r>
              <a:rPr lang="en-US" sz="4000" dirty="0">
                <a:solidFill>
                  <a:srgbClr val="FFFF00"/>
                </a:solidFill>
                <a:hlinkClick r:id="rId3">
                  <a:extLst>
                    <a:ext uri="{A12FA001-AC4F-418D-AE19-62706E023703}">
                      <ahyp:hlinkClr xmlns:ahyp="http://schemas.microsoft.com/office/drawing/2018/hyperlinkcolor" val="tx"/>
                    </a:ext>
                  </a:extLst>
                </a:hlinkClick>
              </a:rPr>
              <a:t>https://www.houstonisd.org/Domain/52335</a:t>
            </a:r>
            <a:r>
              <a:rPr lang="en-US" sz="4000" dirty="0">
                <a:solidFill>
                  <a:srgbClr val="FFFF00"/>
                </a:solidFill>
              </a:rPr>
              <a:t> </a:t>
            </a:r>
          </a:p>
        </p:txBody>
      </p:sp>
    </p:spTree>
    <p:extLst>
      <p:ext uri="{BB962C8B-B14F-4D97-AF65-F5344CB8AC3E}">
        <p14:creationId xmlns:p14="http://schemas.microsoft.com/office/powerpoint/2010/main" val="4177969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8CA8E-08E7-480E-86C8-1690E3B56A1D}"/>
              </a:ext>
            </a:extLst>
          </p:cNvPr>
          <p:cNvSpPr>
            <a:spLocks noGrp="1"/>
          </p:cNvSpPr>
          <p:nvPr>
            <p:ph type="title"/>
          </p:nvPr>
        </p:nvSpPr>
        <p:spPr>
          <a:xfrm>
            <a:off x="677334" y="159026"/>
            <a:ext cx="8596668" cy="636104"/>
          </a:xfrm>
        </p:spPr>
        <p:txBody>
          <a:bodyPr>
            <a:normAutofit fontScale="90000"/>
          </a:bodyPr>
          <a:lstStyle/>
          <a:p>
            <a:r>
              <a:rPr lang="en-US" dirty="0"/>
              <a:t>References</a:t>
            </a:r>
          </a:p>
        </p:txBody>
      </p:sp>
      <p:sp>
        <p:nvSpPr>
          <p:cNvPr id="3" name="Content Placeholder 2">
            <a:extLst>
              <a:ext uri="{FF2B5EF4-FFF2-40B4-BE49-F238E27FC236}">
                <a16:creationId xmlns:a16="http://schemas.microsoft.com/office/drawing/2014/main" id="{73CCEA3F-C9F1-4AE5-ADA5-2362E4228A5D}"/>
              </a:ext>
            </a:extLst>
          </p:cNvPr>
          <p:cNvSpPr>
            <a:spLocks noGrp="1"/>
          </p:cNvSpPr>
          <p:nvPr>
            <p:ph idx="1"/>
          </p:nvPr>
        </p:nvSpPr>
        <p:spPr>
          <a:xfrm>
            <a:off x="-1" y="795130"/>
            <a:ext cx="11943471" cy="6062870"/>
          </a:xfrm>
        </p:spPr>
        <p:txBody>
          <a:bodyPr>
            <a:normAutofit fontScale="70000" lnSpcReduction="20000"/>
          </a:bodyPr>
          <a:lstStyle/>
          <a:p>
            <a:endParaRPr lang="en-US" sz="2600" dirty="0">
              <a:solidFill>
                <a:schemeClr val="tx1"/>
              </a:solidFill>
            </a:endParaRPr>
          </a:p>
          <a:p>
            <a:pPr marL="742950" indent="-742950">
              <a:buFont typeface="+mj-lt"/>
              <a:buAutoNum type="arabicPeriod"/>
            </a:pPr>
            <a:r>
              <a:rPr lang="en-US" sz="4000" dirty="0">
                <a:solidFill>
                  <a:schemeClr val="tx1"/>
                </a:solidFill>
                <a:hlinkClick r:id="rId2">
                  <a:extLst>
                    <a:ext uri="{A12FA001-AC4F-418D-AE19-62706E023703}">
                      <ahyp:hlinkClr xmlns:ahyp="http://schemas.microsoft.com/office/drawing/2018/hyperlinkcolor" val="tx"/>
                    </a:ext>
                  </a:extLst>
                </a:hlinkClick>
              </a:rPr>
              <a:t>https://texreg.sos.state.tx.us/public/readtac$ext.ViewTAC?tac_view=5&amp;ti=19&amp;pt=2&amp;ch=130&amp;sch=H&amp;rl=Y, </a:t>
            </a:r>
            <a:r>
              <a:rPr lang="en-US" sz="4000" dirty="0">
                <a:solidFill>
                  <a:schemeClr val="tx1"/>
                </a:solidFill>
              </a:rPr>
              <a:t>accessed 15 Sep 2021.</a:t>
            </a:r>
            <a:endParaRPr lang="en-US" sz="4000" dirty="0">
              <a:solidFill>
                <a:srgbClr val="5F5F5F"/>
              </a:solidFill>
              <a:hlinkClick r:id="rId2">
                <a:extLst>
                  <a:ext uri="{A12FA001-AC4F-418D-AE19-62706E023703}">
                    <ahyp:hlinkClr xmlns:ahyp="http://schemas.microsoft.com/office/drawing/2018/hyperlinkcolor" val="tx"/>
                  </a:ext>
                </a:extLst>
              </a:hlinkClick>
            </a:endParaRPr>
          </a:p>
          <a:p>
            <a:pPr marL="742950" indent="-742950">
              <a:buFont typeface="+mj-lt"/>
              <a:buAutoNum type="arabicPeriod"/>
            </a:pPr>
            <a:r>
              <a:rPr lang="en-US" sz="4000" dirty="0">
                <a:solidFill>
                  <a:srgbClr val="FFFF00"/>
                </a:solidFill>
                <a:hlinkClick r:id="rId2">
                  <a:extLst>
                    <a:ext uri="{A12FA001-AC4F-418D-AE19-62706E023703}">
                      <ahyp:hlinkClr xmlns:ahyp="http://schemas.microsoft.com/office/drawing/2018/hyperlinkcolor" val="tx"/>
                    </a:ext>
                  </a:extLst>
                </a:hlinkClick>
              </a:rPr>
              <a:t>https://tea.texas.gov/sites/default/files/130H-Health%20Sci%20tc.pdf</a:t>
            </a:r>
            <a:r>
              <a:rPr lang="en-US" sz="4000" dirty="0">
                <a:solidFill>
                  <a:srgbClr val="FFFF00"/>
                </a:solidFill>
              </a:rPr>
              <a:t> accessed 15 Sep 2021.</a:t>
            </a:r>
          </a:p>
          <a:p>
            <a:pPr marL="742950" indent="-742950">
              <a:buFont typeface="+mj-lt"/>
              <a:buAutoNum type="arabicPeriod"/>
            </a:pPr>
            <a:r>
              <a:rPr lang="en-US" sz="4000" dirty="0">
                <a:solidFill>
                  <a:schemeClr val="tx1"/>
                </a:solidFill>
                <a:hlinkClick r:id="rId3">
                  <a:extLst>
                    <a:ext uri="{A12FA001-AC4F-418D-AE19-62706E023703}">
                      <ahyp:hlinkClr xmlns:ahyp="http://schemas.microsoft.com/office/drawing/2018/hyperlinkcolor" val="tx"/>
                    </a:ext>
                  </a:extLst>
                </a:hlinkClick>
              </a:rPr>
              <a:t>https://tea.texas.gov/academics/learning-support-and-programs/innovative-courses/innovative-courses-career-and-technical-education</a:t>
            </a:r>
            <a:r>
              <a:rPr lang="en-US" sz="4000" dirty="0">
                <a:solidFill>
                  <a:schemeClr val="tx1"/>
                </a:solidFill>
              </a:rPr>
              <a:t>, accessed 15 Sep 2021.</a:t>
            </a:r>
          </a:p>
          <a:p>
            <a:pPr marL="742950" indent="-742950">
              <a:buFont typeface="+mj-lt"/>
              <a:buAutoNum type="arabicPeriod"/>
            </a:pPr>
            <a:r>
              <a:rPr lang="en-US" sz="4000" dirty="0">
                <a:solidFill>
                  <a:srgbClr val="FFFF00"/>
                </a:solidFill>
                <a:hlinkClick r:id="rId4">
                  <a:extLst>
                    <a:ext uri="{A12FA001-AC4F-418D-AE19-62706E023703}">
                      <ahyp:hlinkClr xmlns:ahyp="http://schemas.microsoft.com/office/drawing/2018/hyperlinkcolor" val="tx"/>
                    </a:ext>
                  </a:extLst>
                </a:hlinkClick>
              </a:rPr>
              <a:t>https://www.ptcb.org/guidebook/ptce-content-outline</a:t>
            </a:r>
            <a:r>
              <a:rPr lang="en-US" sz="4000" dirty="0">
                <a:solidFill>
                  <a:srgbClr val="FFFF00"/>
                </a:solidFill>
              </a:rPr>
              <a:t>, accessed 16 Sep 2021.</a:t>
            </a:r>
          </a:p>
          <a:p>
            <a:pPr marL="742950" indent="-742950">
              <a:buFont typeface="+mj-lt"/>
              <a:buAutoNum type="arabicPeriod"/>
            </a:pPr>
            <a:r>
              <a:rPr lang="en-US" sz="4000" dirty="0">
                <a:solidFill>
                  <a:schemeClr val="tx1"/>
                </a:solidFill>
                <a:hlinkClick r:id="rId4">
                  <a:extLst>
                    <a:ext uri="{A12FA001-AC4F-418D-AE19-62706E023703}">
                      <ahyp:hlinkClr xmlns:ahyp="http://schemas.microsoft.com/office/drawing/2018/hyperlinkcolor" val="tx"/>
                    </a:ext>
                  </a:extLst>
                </a:hlinkClick>
              </a:rPr>
              <a:t>https://www.ptcb.org/guidebook/ptce-content-outline</a:t>
            </a:r>
            <a:r>
              <a:rPr lang="en-US" sz="4000" dirty="0">
                <a:solidFill>
                  <a:schemeClr val="tx1"/>
                </a:solidFill>
              </a:rPr>
              <a:t>, accessed 16 Sep 2021. </a:t>
            </a:r>
          </a:p>
          <a:p>
            <a:pPr marL="742950" indent="-742950">
              <a:buFont typeface="+mj-lt"/>
              <a:buAutoNum type="arabicPeriod"/>
            </a:pPr>
            <a:r>
              <a:rPr lang="en-US" sz="4000" dirty="0">
                <a:solidFill>
                  <a:srgbClr val="FFFF00"/>
                </a:solidFill>
                <a:hlinkClick r:id="rId5">
                  <a:extLst>
                    <a:ext uri="{A12FA001-AC4F-418D-AE19-62706E023703}">
                      <ahyp:hlinkClr xmlns:ahyp="http://schemas.microsoft.com/office/drawing/2018/hyperlinkcolor" val="tx"/>
                    </a:ext>
                  </a:extLst>
                </a:hlinkClick>
              </a:rPr>
              <a:t>https://info.nhanow.com/blog/the-excpt-exam-what-to-expect-and-how-to-prepare</a:t>
            </a:r>
            <a:r>
              <a:rPr lang="en-US" sz="4000" dirty="0">
                <a:solidFill>
                  <a:srgbClr val="FFFF00"/>
                </a:solidFill>
              </a:rPr>
              <a:t>, accessed 16 Sep 2021.</a:t>
            </a:r>
          </a:p>
          <a:p>
            <a:pPr marL="742950" indent="-742950">
              <a:buFont typeface="+mj-lt"/>
              <a:buAutoNum type="arabicPeriod"/>
            </a:pPr>
            <a:endParaRPr lang="en-US" sz="4000" dirty="0">
              <a:solidFill>
                <a:schemeClr val="tx1"/>
              </a:solidFill>
            </a:endParaRPr>
          </a:p>
          <a:p>
            <a:endParaRPr lang="en-US" sz="2600" dirty="0">
              <a:solidFill>
                <a:schemeClr val="tx1"/>
              </a:solidFill>
            </a:endParaRPr>
          </a:p>
          <a:p>
            <a:endParaRPr lang="en-US" dirty="0"/>
          </a:p>
        </p:txBody>
      </p:sp>
    </p:spTree>
    <p:extLst>
      <p:ext uri="{BB962C8B-B14F-4D97-AF65-F5344CB8AC3E}">
        <p14:creationId xmlns:p14="http://schemas.microsoft.com/office/powerpoint/2010/main" val="250283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74B98-9ADF-407E-8B81-1E37A7A8672E}"/>
              </a:ext>
            </a:extLst>
          </p:cNvPr>
          <p:cNvSpPr>
            <a:spLocks noGrp="1"/>
          </p:cNvSpPr>
          <p:nvPr>
            <p:ph type="title"/>
          </p:nvPr>
        </p:nvSpPr>
        <p:spPr>
          <a:xfrm>
            <a:off x="0" y="1"/>
            <a:ext cx="10885714" cy="2160588"/>
          </a:xfrm>
        </p:spPr>
        <p:txBody>
          <a:bodyPr>
            <a:normAutofit/>
          </a:bodyPr>
          <a:lstStyle/>
          <a:p>
            <a:r>
              <a:rPr lang="en-US" dirty="0"/>
              <a:t>LEARNING OBJECTIVES</a:t>
            </a:r>
          </a:p>
        </p:txBody>
      </p:sp>
      <p:sp>
        <p:nvSpPr>
          <p:cNvPr id="3" name="Content Placeholder 2">
            <a:extLst>
              <a:ext uri="{FF2B5EF4-FFF2-40B4-BE49-F238E27FC236}">
                <a16:creationId xmlns:a16="http://schemas.microsoft.com/office/drawing/2014/main" id="{FE7BC585-B03F-4BAA-9307-9F018ED3F37E}"/>
              </a:ext>
            </a:extLst>
          </p:cNvPr>
          <p:cNvSpPr>
            <a:spLocks noGrp="1"/>
          </p:cNvSpPr>
          <p:nvPr>
            <p:ph idx="1"/>
          </p:nvPr>
        </p:nvSpPr>
        <p:spPr>
          <a:xfrm>
            <a:off x="0" y="1328057"/>
            <a:ext cx="10438228" cy="5529943"/>
          </a:xfrm>
        </p:spPr>
        <p:txBody>
          <a:bodyPr>
            <a:normAutofit fontScale="85000" lnSpcReduction="10000"/>
          </a:bodyPr>
          <a:lstStyle/>
          <a:p>
            <a:pPr>
              <a:lnSpc>
                <a:spcPct val="150000"/>
              </a:lnSpc>
            </a:pPr>
            <a:r>
              <a:rPr lang="en-US" sz="3300" dirty="0"/>
              <a:t>Participants will evaluate the progression of TEA courses in the Health Science Technology (HST) program of study.</a:t>
            </a:r>
          </a:p>
          <a:p>
            <a:pPr>
              <a:lnSpc>
                <a:spcPct val="150000"/>
              </a:lnSpc>
            </a:pPr>
            <a:r>
              <a:rPr lang="en-US" sz="3300" dirty="0"/>
              <a:t>Participants will compare TEKS from HST courses with the knowledge competencies on the Pharmacy Technician Certification Exams.</a:t>
            </a:r>
          </a:p>
          <a:p>
            <a:pPr>
              <a:lnSpc>
                <a:spcPct val="150000"/>
              </a:lnSpc>
            </a:pPr>
            <a:r>
              <a:rPr lang="en-US" sz="3300" dirty="0"/>
              <a:t>Participants will align and develop HST course assessment activities with TEKS and certification exam competencies.</a:t>
            </a:r>
          </a:p>
          <a:p>
            <a:pPr>
              <a:lnSpc>
                <a:spcPct val="150000"/>
              </a:lnSpc>
            </a:pPr>
            <a:endParaRPr lang="en-US" sz="3300" dirty="0"/>
          </a:p>
        </p:txBody>
      </p:sp>
    </p:spTree>
    <p:extLst>
      <p:ext uri="{BB962C8B-B14F-4D97-AF65-F5344CB8AC3E}">
        <p14:creationId xmlns:p14="http://schemas.microsoft.com/office/powerpoint/2010/main" val="4231631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268A5-0508-49B0-82A5-7A7CCBBAE01A}"/>
              </a:ext>
            </a:extLst>
          </p:cNvPr>
          <p:cNvSpPr>
            <a:spLocks noGrp="1"/>
          </p:cNvSpPr>
          <p:nvPr>
            <p:ph type="title"/>
          </p:nvPr>
        </p:nvSpPr>
        <p:spPr>
          <a:xfrm>
            <a:off x="1" y="0"/>
            <a:ext cx="10624456" cy="1393371"/>
          </a:xfrm>
        </p:spPr>
        <p:txBody>
          <a:bodyPr>
            <a:normAutofit/>
          </a:bodyPr>
          <a:lstStyle/>
          <a:p>
            <a:r>
              <a:rPr lang="en-US" dirty="0" err="1"/>
              <a:t>Objetivos</a:t>
            </a:r>
            <a:r>
              <a:rPr lang="en-US" dirty="0"/>
              <a:t> de </a:t>
            </a:r>
            <a:r>
              <a:rPr lang="en-US" dirty="0" err="1"/>
              <a:t>aprendizaje</a:t>
            </a:r>
            <a:endParaRPr lang="en-US" dirty="0"/>
          </a:p>
        </p:txBody>
      </p:sp>
      <p:sp>
        <p:nvSpPr>
          <p:cNvPr id="3" name="Content Placeholder 2">
            <a:extLst>
              <a:ext uri="{FF2B5EF4-FFF2-40B4-BE49-F238E27FC236}">
                <a16:creationId xmlns:a16="http://schemas.microsoft.com/office/drawing/2014/main" id="{69033221-6D09-420C-A433-8491BF620240}"/>
              </a:ext>
            </a:extLst>
          </p:cNvPr>
          <p:cNvSpPr>
            <a:spLocks noGrp="1"/>
          </p:cNvSpPr>
          <p:nvPr>
            <p:ph idx="1"/>
          </p:nvPr>
        </p:nvSpPr>
        <p:spPr>
          <a:xfrm>
            <a:off x="-1" y="1266092"/>
            <a:ext cx="12297753" cy="5591908"/>
          </a:xfrm>
        </p:spPr>
        <p:txBody>
          <a:bodyPr>
            <a:noAutofit/>
          </a:bodyPr>
          <a:lstStyle/>
          <a:p>
            <a:pPr>
              <a:lnSpc>
                <a:spcPct val="150000"/>
              </a:lnSpc>
            </a:pPr>
            <a:r>
              <a:rPr lang="es-ES" sz="2800" dirty="0"/>
              <a:t>Los participantes evaluarán múltiples progresiones de cursos de TEA en el programa de estudio de Tecnología de Ciencias de la Salud (HST).</a:t>
            </a:r>
          </a:p>
          <a:p>
            <a:pPr>
              <a:lnSpc>
                <a:spcPct val="150000"/>
              </a:lnSpc>
            </a:pPr>
            <a:r>
              <a:rPr lang="es-ES" sz="2800" dirty="0"/>
              <a:t>Los participantes compararán los TEKS de los cursos HST con las competencias de conocimiento en los Exámenes de Certificación de Técnico de Farmacia.</a:t>
            </a:r>
          </a:p>
          <a:p>
            <a:pPr>
              <a:lnSpc>
                <a:spcPct val="150000"/>
              </a:lnSpc>
            </a:pPr>
            <a:r>
              <a:rPr lang="es-ES" sz="2800" dirty="0"/>
              <a:t>Los participantes alinearán y desarrollarán las actividades de evaluación del curso HST con las competencias de los exámenes de certificación y TEKS.</a:t>
            </a:r>
          </a:p>
        </p:txBody>
      </p:sp>
      <p:sp>
        <p:nvSpPr>
          <p:cNvPr id="4" name="Rectangle 1">
            <a:extLst>
              <a:ext uri="{FF2B5EF4-FFF2-40B4-BE49-F238E27FC236}">
                <a16:creationId xmlns:a16="http://schemas.microsoft.com/office/drawing/2014/main" id="{F76EF5A4-5AFC-4DAC-A79C-93DAD484B17C}"/>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D1C472CC-BF75-49B1-8118-19A7D015B4DA}"/>
              </a:ext>
            </a:extLst>
          </p:cNvPr>
          <p:cNvSpPr>
            <a:spLocks noChangeArrowheads="1"/>
          </p:cNvSpPr>
          <p:nvPr/>
        </p:nvSpPr>
        <p:spPr bwMode="auto">
          <a:xfrm>
            <a:off x="152400" y="237045"/>
            <a:ext cx="110608" cy="28791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2100" b="0" i="0" u="none" strike="noStrike" cap="none" normalizeH="0" baseline="0" dirty="0">
                <a:ln>
                  <a:noFill/>
                </a:ln>
                <a:solidFill>
                  <a:srgbClr val="202124"/>
                </a:solidFill>
                <a:effectLst/>
                <a:latin typeface="inherit"/>
              </a:rPr>
              <a:t>.</a:t>
            </a:r>
            <a:r>
              <a:rPr kumimoji="0" lang="es-ES" altLang="en-US" sz="1100" b="0" i="0" u="none" strike="noStrike" cap="none" normalizeH="0" baseline="0" dirty="0">
                <a:ln>
                  <a:noFill/>
                </a:ln>
                <a:solidFill>
                  <a:schemeClr val="tx1"/>
                </a:solidFill>
                <a:effectLst/>
              </a:rPr>
              <a:t> </a:t>
            </a: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53353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01176-5691-4D05-A833-5A8DAF1F094D}"/>
              </a:ext>
            </a:extLst>
          </p:cNvPr>
          <p:cNvSpPr>
            <a:spLocks noGrp="1"/>
          </p:cNvSpPr>
          <p:nvPr>
            <p:ph type="title"/>
          </p:nvPr>
        </p:nvSpPr>
        <p:spPr>
          <a:xfrm>
            <a:off x="677334" y="114105"/>
            <a:ext cx="8596668" cy="1320800"/>
          </a:xfrm>
        </p:spPr>
        <p:txBody>
          <a:bodyPr/>
          <a:lstStyle/>
          <a:p>
            <a:r>
              <a:rPr lang="en-US" dirty="0"/>
              <a:t>Getting to know each other</a:t>
            </a:r>
          </a:p>
        </p:txBody>
      </p:sp>
      <p:sp>
        <p:nvSpPr>
          <p:cNvPr id="3" name="Content Placeholder 2">
            <a:extLst>
              <a:ext uri="{FF2B5EF4-FFF2-40B4-BE49-F238E27FC236}">
                <a16:creationId xmlns:a16="http://schemas.microsoft.com/office/drawing/2014/main" id="{7FB6261F-9FF2-4973-931B-394CF9746D55}"/>
              </a:ext>
            </a:extLst>
          </p:cNvPr>
          <p:cNvSpPr>
            <a:spLocks noGrp="1"/>
          </p:cNvSpPr>
          <p:nvPr>
            <p:ph idx="1"/>
          </p:nvPr>
        </p:nvSpPr>
        <p:spPr>
          <a:xfrm>
            <a:off x="295421" y="984739"/>
            <a:ext cx="9580099" cy="5873262"/>
          </a:xfrm>
        </p:spPr>
        <p:txBody>
          <a:bodyPr>
            <a:noAutofit/>
          </a:bodyPr>
          <a:lstStyle/>
          <a:p>
            <a:r>
              <a:rPr lang="en-US" sz="3300" dirty="0">
                <a:solidFill>
                  <a:srgbClr val="FFFF00"/>
                </a:solidFill>
              </a:rPr>
              <a:t>Type your campus name and current course(s) in the TEAMs chat.</a:t>
            </a:r>
          </a:p>
          <a:p>
            <a:r>
              <a:rPr lang="en-US" sz="3300" dirty="0"/>
              <a:t>My background in health care and education</a:t>
            </a:r>
          </a:p>
          <a:p>
            <a:r>
              <a:rPr lang="en-US" sz="3300" dirty="0"/>
              <a:t>How many years have you taught in public schools? And how many in HISD?</a:t>
            </a:r>
          </a:p>
          <a:p>
            <a:r>
              <a:rPr lang="en-US" sz="3300" dirty="0">
                <a:solidFill>
                  <a:srgbClr val="FFFF00"/>
                </a:solidFill>
              </a:rPr>
              <a:t>Do you have any personal learning goals for attending today’s PD session? Or are you just looking for the hours?</a:t>
            </a:r>
          </a:p>
        </p:txBody>
      </p:sp>
    </p:spTree>
    <p:extLst>
      <p:ext uri="{BB962C8B-B14F-4D97-AF65-F5344CB8AC3E}">
        <p14:creationId xmlns:p14="http://schemas.microsoft.com/office/powerpoint/2010/main" val="288189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98D97-C7D6-4D42-98FE-930F4B2AE123}"/>
              </a:ext>
            </a:extLst>
          </p:cNvPr>
          <p:cNvSpPr>
            <a:spLocks noGrp="1"/>
          </p:cNvSpPr>
          <p:nvPr>
            <p:ph type="title"/>
          </p:nvPr>
        </p:nvSpPr>
        <p:spPr>
          <a:xfrm>
            <a:off x="677334" y="0"/>
            <a:ext cx="8596668" cy="1320800"/>
          </a:xfrm>
        </p:spPr>
        <p:txBody>
          <a:bodyPr/>
          <a:lstStyle/>
          <a:p>
            <a:r>
              <a:rPr lang="en-US" dirty="0"/>
              <a:t>Contact info</a:t>
            </a:r>
          </a:p>
        </p:txBody>
      </p:sp>
      <p:sp>
        <p:nvSpPr>
          <p:cNvPr id="3" name="Content Placeholder 2">
            <a:extLst>
              <a:ext uri="{FF2B5EF4-FFF2-40B4-BE49-F238E27FC236}">
                <a16:creationId xmlns:a16="http://schemas.microsoft.com/office/drawing/2014/main" id="{D7C0562A-2DF7-4AFA-8AC4-6077BC64A5F3}"/>
              </a:ext>
            </a:extLst>
          </p:cNvPr>
          <p:cNvSpPr>
            <a:spLocks noGrp="1"/>
          </p:cNvSpPr>
          <p:nvPr>
            <p:ph idx="1"/>
          </p:nvPr>
        </p:nvSpPr>
        <p:spPr>
          <a:xfrm>
            <a:off x="677334" y="815926"/>
            <a:ext cx="9451404" cy="6042073"/>
          </a:xfrm>
        </p:spPr>
        <p:txBody>
          <a:bodyPr>
            <a:normAutofit/>
          </a:bodyPr>
          <a:lstStyle/>
          <a:p>
            <a:r>
              <a:rPr lang="en-US" sz="3300" dirty="0"/>
              <a:t>Please, feel free to reach out to me at any time. </a:t>
            </a:r>
          </a:p>
          <a:p>
            <a:r>
              <a:rPr lang="en-US" sz="3300" dirty="0"/>
              <a:t>My contact info</a:t>
            </a:r>
          </a:p>
          <a:p>
            <a:r>
              <a:rPr lang="en-US" sz="3300" dirty="0">
                <a:solidFill>
                  <a:schemeClr val="tx1"/>
                </a:solidFill>
                <a:hlinkClick r:id="rId2">
                  <a:extLst>
                    <a:ext uri="{A12FA001-AC4F-418D-AE19-62706E023703}">
                      <ahyp:hlinkClr xmlns:ahyp="http://schemas.microsoft.com/office/drawing/2018/hyperlinkcolor" val="tx"/>
                    </a:ext>
                  </a:extLst>
                </a:hlinkClick>
              </a:rPr>
              <a:t>Email: </a:t>
            </a:r>
            <a:r>
              <a:rPr lang="en-US" sz="3300" dirty="0">
                <a:solidFill>
                  <a:srgbClr val="FFFF00"/>
                </a:solidFill>
                <a:hlinkClick r:id="rId2">
                  <a:extLst>
                    <a:ext uri="{A12FA001-AC4F-418D-AE19-62706E023703}">
                      <ahyp:hlinkClr xmlns:ahyp="http://schemas.microsoft.com/office/drawing/2018/hyperlinkcolor" val="tx"/>
                    </a:ext>
                  </a:extLst>
                </a:hlinkClick>
              </a:rPr>
              <a:t>Anna.Haro@Houstonisd.org</a:t>
            </a:r>
            <a:endParaRPr lang="en-US" sz="3300" dirty="0">
              <a:solidFill>
                <a:srgbClr val="FFFF00"/>
              </a:solidFill>
            </a:endParaRPr>
          </a:p>
          <a:p>
            <a:r>
              <a:rPr lang="en-US" sz="3300" dirty="0">
                <a:solidFill>
                  <a:schemeClr val="tx1"/>
                </a:solidFill>
              </a:rPr>
              <a:t>Remind: text the code @HaroPLC to the number 81010</a:t>
            </a:r>
          </a:p>
          <a:p>
            <a:r>
              <a:rPr lang="en-US" sz="3300" dirty="0">
                <a:solidFill>
                  <a:schemeClr val="tx1"/>
                </a:solidFill>
              </a:rPr>
              <a:t>MS TEAMs: use the HISD TEAM chat to send me a message.</a:t>
            </a:r>
          </a:p>
          <a:p>
            <a:r>
              <a:rPr lang="en-US" sz="3300" dirty="0"/>
              <a:t>Website: </a:t>
            </a:r>
            <a:r>
              <a:rPr lang="en-US" sz="3300" dirty="0">
                <a:solidFill>
                  <a:srgbClr val="FFFF00"/>
                </a:solidFill>
                <a:hlinkClick r:id="rId3">
                  <a:extLst>
                    <a:ext uri="{A12FA001-AC4F-418D-AE19-62706E023703}">
                      <ahyp:hlinkClr xmlns:ahyp="http://schemas.microsoft.com/office/drawing/2018/hyperlinkcolor" val="tx"/>
                    </a:ext>
                  </a:extLst>
                </a:hlinkClick>
              </a:rPr>
              <a:t>https://www.houstonisd.org/Domain/52335</a:t>
            </a:r>
            <a:endParaRPr lang="en-US" sz="3300" dirty="0">
              <a:solidFill>
                <a:srgbClr val="FFFF00"/>
              </a:solidFill>
            </a:endParaRPr>
          </a:p>
        </p:txBody>
      </p:sp>
    </p:spTree>
    <p:extLst>
      <p:ext uri="{BB962C8B-B14F-4D97-AF65-F5344CB8AC3E}">
        <p14:creationId xmlns:p14="http://schemas.microsoft.com/office/powerpoint/2010/main" val="3349675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677333" y="0"/>
            <a:ext cx="8596668" cy="957943"/>
          </a:xfrm>
        </p:spPr>
        <p:txBody>
          <a:bodyPr>
            <a:normAutofit/>
          </a:bodyPr>
          <a:lstStyle/>
          <a:p>
            <a:r>
              <a:rPr lang="en-US" dirty="0"/>
              <a:t>HST program courses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154744" y="718456"/>
            <a:ext cx="12037255" cy="6139543"/>
          </a:xfrm>
        </p:spPr>
        <p:txBody>
          <a:bodyPr>
            <a:noAutofit/>
          </a:bodyPr>
          <a:lstStyle/>
          <a:p>
            <a:r>
              <a:rPr lang="en-US" sz="3300" i="0" dirty="0">
                <a:solidFill>
                  <a:schemeClr val="tx1"/>
                </a:solidFill>
                <a:effectLst/>
              </a:rPr>
              <a:t>Currently, the Texas Education Agency offers thirteen (13) different TEKS-based courses in Health Science Technology (HST). </a:t>
            </a:r>
            <a:r>
              <a:rPr lang="en-US" sz="3300" i="0" dirty="0">
                <a:solidFill>
                  <a:srgbClr val="FFFF00"/>
                </a:solidFill>
                <a:effectLst/>
                <a:hlinkClick r:id="rId2">
                  <a:extLst>
                    <a:ext uri="{A12FA001-AC4F-418D-AE19-62706E023703}">
                      <ahyp:hlinkClr xmlns:ahyp="http://schemas.microsoft.com/office/drawing/2018/hyperlinkcolor" val="tx"/>
                    </a:ext>
                  </a:extLst>
                </a:hlinkClick>
              </a:rPr>
              <a:t>TEKS Chapter 130, Subchapter H</a:t>
            </a:r>
            <a:endParaRPr lang="en-US" sz="3300" i="0" dirty="0">
              <a:solidFill>
                <a:srgbClr val="FFFF00"/>
              </a:solidFill>
              <a:effectLst/>
            </a:endParaRPr>
          </a:p>
          <a:p>
            <a:r>
              <a:rPr lang="en-US" sz="3300" dirty="0">
                <a:solidFill>
                  <a:schemeClr val="tx1"/>
                </a:solidFill>
              </a:rPr>
              <a:t>Schools can choose from the thirteen offerings, starting with Principles of Health Science then progressing through many options culminating in their Senior year. </a:t>
            </a:r>
            <a:r>
              <a:rPr lang="en-US" sz="3300" dirty="0">
                <a:solidFill>
                  <a:srgbClr val="FFFF00"/>
                </a:solidFill>
              </a:rPr>
              <a:t>Discuss: what level-4 course(s) is(are) offered for your seniors at your campus?</a:t>
            </a:r>
          </a:p>
          <a:p>
            <a:r>
              <a:rPr lang="en-US" sz="3300" i="1" u="sng" dirty="0">
                <a:solidFill>
                  <a:schemeClr val="tx1"/>
                </a:solidFill>
                <a:effectLst/>
              </a:rPr>
              <a:t>Ideally</a:t>
            </a:r>
            <a:r>
              <a:rPr lang="en-US" sz="3300" dirty="0">
                <a:solidFill>
                  <a:schemeClr val="tx1"/>
                </a:solidFill>
                <a:effectLst/>
              </a:rPr>
              <a:t>, </a:t>
            </a:r>
            <a:r>
              <a:rPr lang="en-US" sz="3300" i="0" dirty="0">
                <a:solidFill>
                  <a:schemeClr val="tx1"/>
                </a:solidFill>
                <a:effectLst/>
              </a:rPr>
              <a:t>students begin their HST program as freshmen then continue through the curriculum in a progressive and longitudinal pattern. </a:t>
            </a:r>
            <a:r>
              <a:rPr lang="en-US" sz="3300" i="0" dirty="0">
                <a:solidFill>
                  <a:srgbClr val="FFFF00"/>
                </a:solidFill>
                <a:effectLst/>
              </a:rPr>
              <a:t>Discuss: what is the goal for the HST students at your campus?</a:t>
            </a:r>
            <a:endParaRPr lang="en-US" sz="3300" dirty="0">
              <a:solidFill>
                <a:srgbClr val="FFFF00"/>
              </a:solidFill>
            </a:endParaRPr>
          </a:p>
        </p:txBody>
      </p:sp>
    </p:spTree>
    <p:extLst>
      <p:ext uri="{BB962C8B-B14F-4D97-AF65-F5344CB8AC3E}">
        <p14:creationId xmlns:p14="http://schemas.microsoft.com/office/powerpoint/2010/main" val="176240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A2D9D-0296-479F-A4DA-7213169F2FCD}"/>
              </a:ext>
            </a:extLst>
          </p:cNvPr>
          <p:cNvSpPr>
            <a:spLocks noGrp="1"/>
          </p:cNvSpPr>
          <p:nvPr>
            <p:ph type="title"/>
          </p:nvPr>
        </p:nvSpPr>
        <p:spPr>
          <a:xfrm>
            <a:off x="677334" y="0"/>
            <a:ext cx="10211060" cy="844062"/>
          </a:xfrm>
        </p:spPr>
        <p:txBody>
          <a:bodyPr/>
          <a:lstStyle/>
          <a:p>
            <a:r>
              <a:rPr lang="en-US" dirty="0"/>
              <a:t>HST Curriculum Progression (current courses)</a:t>
            </a:r>
          </a:p>
        </p:txBody>
      </p:sp>
      <p:graphicFrame>
        <p:nvGraphicFramePr>
          <p:cNvPr id="4" name="Table 4">
            <a:extLst>
              <a:ext uri="{FF2B5EF4-FFF2-40B4-BE49-F238E27FC236}">
                <a16:creationId xmlns:a16="http://schemas.microsoft.com/office/drawing/2014/main" id="{392540B9-62C0-47D9-9C0F-A35882011D51}"/>
              </a:ext>
            </a:extLst>
          </p:cNvPr>
          <p:cNvGraphicFramePr>
            <a:graphicFrameLocks noGrp="1"/>
          </p:cNvGraphicFramePr>
          <p:nvPr>
            <p:ph idx="1"/>
            <p:extLst>
              <p:ext uri="{D42A27DB-BD31-4B8C-83A1-F6EECF244321}">
                <p14:modId xmlns:p14="http://schemas.microsoft.com/office/powerpoint/2010/main" val="700444522"/>
              </p:ext>
            </p:extLst>
          </p:nvPr>
        </p:nvGraphicFramePr>
        <p:xfrm>
          <a:off x="0" y="0"/>
          <a:ext cx="12192000" cy="6857999"/>
        </p:xfrm>
        <a:graphic>
          <a:graphicData uri="http://schemas.openxmlformats.org/drawingml/2006/table">
            <a:tbl>
              <a:tblPr firstRow="1" bandRow="1">
                <a:tableStyleId>{5C22544A-7EE6-4342-B048-85BDC9FD1C3A}</a:tableStyleId>
              </a:tblPr>
              <a:tblGrid>
                <a:gridCol w="1884264">
                  <a:extLst>
                    <a:ext uri="{9D8B030D-6E8A-4147-A177-3AD203B41FA5}">
                      <a16:colId xmlns:a16="http://schemas.microsoft.com/office/drawing/2014/main" val="2314705911"/>
                    </a:ext>
                  </a:extLst>
                </a:gridCol>
                <a:gridCol w="2475701">
                  <a:extLst>
                    <a:ext uri="{9D8B030D-6E8A-4147-A177-3AD203B41FA5}">
                      <a16:colId xmlns:a16="http://schemas.microsoft.com/office/drawing/2014/main" val="1707040218"/>
                    </a:ext>
                  </a:extLst>
                </a:gridCol>
                <a:gridCol w="2809461">
                  <a:extLst>
                    <a:ext uri="{9D8B030D-6E8A-4147-A177-3AD203B41FA5}">
                      <a16:colId xmlns:a16="http://schemas.microsoft.com/office/drawing/2014/main" val="1957146671"/>
                    </a:ext>
                  </a:extLst>
                </a:gridCol>
                <a:gridCol w="5022574">
                  <a:extLst>
                    <a:ext uri="{9D8B030D-6E8A-4147-A177-3AD203B41FA5}">
                      <a16:colId xmlns:a16="http://schemas.microsoft.com/office/drawing/2014/main" val="800872392"/>
                    </a:ext>
                  </a:extLst>
                </a:gridCol>
              </a:tblGrid>
              <a:tr h="636680">
                <a:tc>
                  <a:txBody>
                    <a:bodyPr/>
                    <a:lstStyle/>
                    <a:p>
                      <a:r>
                        <a:rPr lang="en-US" dirty="0">
                          <a:solidFill>
                            <a:srgbClr val="FFFF00"/>
                          </a:solidFill>
                        </a:rPr>
                        <a:t>Level One</a:t>
                      </a:r>
                    </a:p>
                  </a:txBody>
                  <a:tcPr>
                    <a:solidFill>
                      <a:schemeClr val="accent3"/>
                    </a:solidFill>
                  </a:tcPr>
                </a:tc>
                <a:tc>
                  <a:txBody>
                    <a:bodyPr/>
                    <a:lstStyle/>
                    <a:p>
                      <a:r>
                        <a:rPr lang="en-US" dirty="0">
                          <a:solidFill>
                            <a:srgbClr val="FFFF00"/>
                          </a:solidFill>
                        </a:rPr>
                        <a:t>Level Two/Three</a:t>
                      </a:r>
                    </a:p>
                  </a:txBody>
                  <a:tcPr>
                    <a:solidFill>
                      <a:schemeClr val="accent3"/>
                    </a:solidFill>
                  </a:tcPr>
                </a:tc>
                <a:tc>
                  <a:txBody>
                    <a:bodyPr/>
                    <a:lstStyle/>
                    <a:p>
                      <a:r>
                        <a:rPr lang="en-US" dirty="0">
                          <a:solidFill>
                            <a:srgbClr val="FFFF00"/>
                          </a:solidFill>
                        </a:rPr>
                        <a:t>Level Two/Three/Four</a:t>
                      </a:r>
                    </a:p>
                  </a:txBody>
                  <a:tcPr>
                    <a:solidFill>
                      <a:schemeClr val="accent3"/>
                    </a:solidFill>
                  </a:tcPr>
                </a:tc>
                <a:tc>
                  <a:txBody>
                    <a:bodyPr/>
                    <a:lstStyle/>
                    <a:p>
                      <a:r>
                        <a:rPr lang="en-US" dirty="0">
                          <a:solidFill>
                            <a:srgbClr val="FFFF00"/>
                          </a:solidFill>
                        </a:rPr>
                        <a:t>Level Three/Four</a:t>
                      </a:r>
                    </a:p>
                  </a:txBody>
                  <a:tcPr>
                    <a:solidFill>
                      <a:schemeClr val="accent3"/>
                    </a:solidFill>
                  </a:tcPr>
                </a:tc>
                <a:extLst>
                  <a:ext uri="{0D108BD9-81ED-4DB2-BD59-A6C34878D82A}">
                    <a16:rowId xmlns:a16="http://schemas.microsoft.com/office/drawing/2014/main" val="3679458095"/>
                  </a:ext>
                </a:extLst>
              </a:tr>
              <a:tr h="979761">
                <a:tc>
                  <a:txBody>
                    <a:bodyPr/>
                    <a:lstStyle/>
                    <a:p>
                      <a:r>
                        <a:rPr lang="en-US" dirty="0"/>
                        <a:t>Principles of Health Science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Anatomy &amp; Physiology (pre-</a:t>
                      </a:r>
                      <a:r>
                        <a:rPr lang="en-US" dirty="0" err="1"/>
                        <a:t>reqs</a:t>
                      </a:r>
                      <a:r>
                        <a:rPr lang="en-US" dirty="0"/>
                        <a:t> = Bio and another HS Science)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Health Science Theory (pre-req = Bio)</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World Health Research (pre-req = Bio and Chem)</a:t>
                      </a:r>
                    </a:p>
                  </a:txBody>
                  <a:tcPr/>
                </a:tc>
                <a:extLst>
                  <a:ext uri="{0D108BD9-81ED-4DB2-BD59-A6C34878D82A}">
                    <a16:rowId xmlns:a16="http://schemas.microsoft.com/office/drawing/2014/main" val="740684188"/>
                  </a:ext>
                </a:extLst>
              </a:tr>
              <a:tr h="1273690">
                <a:tc>
                  <a:txBody>
                    <a:bodyPr/>
                    <a:lstStyle/>
                    <a:p>
                      <a:r>
                        <a:rPr lang="en-US" dirty="0"/>
                        <a:t>or Medical Terminology</a:t>
                      </a:r>
                    </a:p>
                  </a:txBody>
                  <a:tcPr/>
                </a:tc>
                <a:tc>
                  <a:txBody>
                    <a:bodyPr/>
                    <a:lstStyle/>
                    <a:p>
                      <a:r>
                        <a:rPr lang="en-US" dirty="0"/>
                        <a:t>Medical Microbiology (pre-</a:t>
                      </a:r>
                      <a:r>
                        <a:rPr lang="en-US" dirty="0" err="1"/>
                        <a:t>reqs</a:t>
                      </a:r>
                      <a:r>
                        <a:rPr lang="en-US" dirty="0"/>
                        <a:t> = Bio and Chem)</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Health Science Clinical (pre-req = Bio and co-req = Health Sci Theory)</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Pathophysiology (pre-</a:t>
                      </a:r>
                      <a:r>
                        <a:rPr lang="en-US" dirty="0" err="1"/>
                        <a:t>reqs</a:t>
                      </a:r>
                      <a:r>
                        <a:rPr lang="en-US" dirty="0"/>
                        <a:t> = Bio and Chem)</a:t>
                      </a:r>
                    </a:p>
                  </a:txBody>
                  <a:tcPr/>
                </a:tc>
                <a:extLst>
                  <a:ext uri="{0D108BD9-81ED-4DB2-BD59-A6C34878D82A}">
                    <a16:rowId xmlns:a16="http://schemas.microsoft.com/office/drawing/2014/main" val="3614080569"/>
                  </a:ext>
                </a:extLst>
              </a:tr>
              <a:tr h="979761">
                <a:tc>
                  <a:txBody>
                    <a:bodyPr/>
                    <a:lstStyle/>
                    <a:p>
                      <a:r>
                        <a:rPr lang="en-US" dirty="0"/>
                        <a:t>No Pre-requisites</a:t>
                      </a:r>
                    </a:p>
                  </a:txBody>
                  <a:tcPr/>
                </a:tc>
                <a:tc>
                  <a:txBody>
                    <a:bodyPr/>
                    <a:lstStyle/>
                    <a:p>
                      <a:r>
                        <a:rPr lang="en-US" dirty="0"/>
                        <a:t>At least 2 pre-requisites required</a:t>
                      </a:r>
                    </a:p>
                  </a:txBody>
                  <a:tcPr/>
                </a:tc>
                <a:tc>
                  <a:txBody>
                    <a:bodyPr/>
                    <a:lstStyle/>
                    <a:p>
                      <a:r>
                        <a:rPr lang="en-US" dirty="0"/>
                        <a:t>Note: Pre-requisite and applicable required co-requisite.</a:t>
                      </a:r>
                    </a:p>
                  </a:txBody>
                  <a:tcPr/>
                </a:tc>
                <a:tc>
                  <a:txBody>
                    <a:bodyPr/>
                    <a:lstStyle/>
                    <a:p>
                      <a:r>
                        <a:rPr lang="en-US" dirty="0"/>
                        <a:t>Health Informatics (pre-</a:t>
                      </a:r>
                      <a:r>
                        <a:rPr lang="en-US" dirty="0" err="1"/>
                        <a:t>reqs</a:t>
                      </a:r>
                      <a:r>
                        <a:rPr lang="en-US" dirty="0"/>
                        <a:t> = Business Info </a:t>
                      </a:r>
                      <a:r>
                        <a:rPr lang="en-US" dirty="0" err="1"/>
                        <a:t>Mgmt</a:t>
                      </a:r>
                      <a:r>
                        <a:rPr lang="en-US" dirty="0"/>
                        <a:t> and MT)</a:t>
                      </a:r>
                    </a:p>
                  </a:txBody>
                  <a:tcPr/>
                </a:tc>
                <a:extLst>
                  <a:ext uri="{0D108BD9-81ED-4DB2-BD59-A6C34878D82A}">
                    <a16:rowId xmlns:a16="http://schemas.microsoft.com/office/drawing/2014/main" val="672437983"/>
                  </a:ext>
                </a:extLst>
              </a:tr>
              <a:tr h="685833">
                <a:tc>
                  <a:txBody>
                    <a:bodyPr/>
                    <a:lstStyle/>
                    <a:p>
                      <a:endParaRPr lang="en-US"/>
                    </a:p>
                  </a:txBody>
                  <a:tcPr/>
                </a:tc>
                <a:tc>
                  <a:txBody>
                    <a:bodyPr/>
                    <a:lstStyle/>
                    <a:p>
                      <a:endParaRPr lang="en-US" dirty="0"/>
                    </a:p>
                  </a:txBody>
                  <a:tcPr/>
                </a:tc>
                <a:tc>
                  <a:txBody>
                    <a:bodyPr/>
                    <a:lstStyle/>
                    <a:p>
                      <a:endParaRPr lang="en-US" dirty="0"/>
                    </a:p>
                  </a:txBody>
                  <a:tcPr/>
                </a:tc>
                <a:tc>
                  <a:txBody>
                    <a:bodyPr/>
                    <a:lstStyle/>
                    <a:p>
                      <a:r>
                        <a:rPr lang="en-US" dirty="0"/>
                        <a:t>Mathematics for Health Profs (pre-</a:t>
                      </a:r>
                      <a:r>
                        <a:rPr lang="en-US" dirty="0" err="1"/>
                        <a:t>reqs</a:t>
                      </a:r>
                      <a:r>
                        <a:rPr lang="en-US" dirty="0"/>
                        <a:t> = Algebra and Geometry)</a:t>
                      </a:r>
                    </a:p>
                  </a:txBody>
                  <a:tcPr/>
                </a:tc>
                <a:extLst>
                  <a:ext uri="{0D108BD9-81ED-4DB2-BD59-A6C34878D82A}">
                    <a16:rowId xmlns:a16="http://schemas.microsoft.com/office/drawing/2014/main" val="3379947687"/>
                  </a:ext>
                </a:extLst>
              </a:tr>
              <a:tr h="636680">
                <a:tc>
                  <a:txBody>
                    <a:bodyPr/>
                    <a:lstStyle/>
                    <a:p>
                      <a:endParaRPr lang="en-US"/>
                    </a:p>
                  </a:txBody>
                  <a:tcPr/>
                </a:tc>
                <a:tc>
                  <a:txBody>
                    <a:bodyPr/>
                    <a:lstStyle/>
                    <a:p>
                      <a:endParaRPr lang="en-US" dirty="0"/>
                    </a:p>
                  </a:txBody>
                  <a:tcPr/>
                </a:tc>
                <a:tc>
                  <a:txBody>
                    <a:bodyPr/>
                    <a:lstStyle/>
                    <a:p>
                      <a:endParaRPr lang="en-US"/>
                    </a:p>
                  </a:txBody>
                  <a:tcPr/>
                </a:tc>
                <a:tc>
                  <a:txBody>
                    <a:bodyPr/>
                    <a:lstStyle/>
                    <a:p>
                      <a:r>
                        <a:rPr lang="en-US" dirty="0"/>
                        <a:t>Pharmacology (pre-</a:t>
                      </a:r>
                      <a:r>
                        <a:rPr lang="en-US" dirty="0" err="1"/>
                        <a:t>reqs</a:t>
                      </a:r>
                      <a:r>
                        <a:rPr lang="en-US" dirty="0"/>
                        <a:t> = Bio and Chem)</a:t>
                      </a:r>
                    </a:p>
                  </a:txBody>
                  <a:tcPr/>
                </a:tc>
                <a:extLst>
                  <a:ext uri="{0D108BD9-81ED-4DB2-BD59-A6C34878D82A}">
                    <a16:rowId xmlns:a16="http://schemas.microsoft.com/office/drawing/2014/main" val="1138630068"/>
                  </a:ext>
                </a:extLst>
              </a:tr>
              <a:tr h="685833">
                <a:tc>
                  <a:txBody>
                    <a:bodyPr/>
                    <a:lstStyle/>
                    <a:p>
                      <a:endParaRPr lang="en-US"/>
                    </a:p>
                  </a:txBody>
                  <a:tcPr/>
                </a:tc>
                <a:tc>
                  <a:txBody>
                    <a:bodyPr/>
                    <a:lstStyle/>
                    <a:p>
                      <a:endParaRPr lang="en-US" dirty="0"/>
                    </a:p>
                  </a:txBody>
                  <a:tcPr/>
                </a:tc>
                <a:tc>
                  <a:txBody>
                    <a:bodyPr/>
                    <a:lstStyle/>
                    <a:p>
                      <a:endParaRPr lang="en-US"/>
                    </a:p>
                  </a:txBody>
                  <a:tcPr/>
                </a:tc>
                <a:tc>
                  <a:txBody>
                    <a:bodyPr/>
                    <a:lstStyle/>
                    <a:p>
                      <a:r>
                        <a:rPr lang="en-US" dirty="0"/>
                        <a:t>Practicum in Health Science (pre-</a:t>
                      </a:r>
                      <a:r>
                        <a:rPr lang="en-US" dirty="0" err="1"/>
                        <a:t>reqs</a:t>
                      </a:r>
                      <a:r>
                        <a:rPr lang="en-US" dirty="0"/>
                        <a:t> = Bio and Health Sci Theory)</a:t>
                      </a:r>
                    </a:p>
                  </a:txBody>
                  <a:tcPr/>
                </a:tc>
                <a:extLst>
                  <a:ext uri="{0D108BD9-81ED-4DB2-BD59-A6C34878D82A}">
                    <a16:rowId xmlns:a16="http://schemas.microsoft.com/office/drawing/2014/main" val="1315834103"/>
                  </a:ext>
                </a:extLst>
              </a:tr>
              <a:tr h="979761">
                <a:tc>
                  <a:txBody>
                    <a:bodyPr/>
                    <a:lstStyle/>
                    <a:p>
                      <a:endParaRPr lang="en-US"/>
                    </a:p>
                  </a:txBody>
                  <a:tcPr/>
                </a:tc>
                <a:tc>
                  <a:txBody>
                    <a:bodyPr/>
                    <a:lstStyle/>
                    <a:p>
                      <a:r>
                        <a:rPr lang="en-US" sz="1100" dirty="0"/>
                        <a:t>Link: </a:t>
                      </a:r>
                      <a:r>
                        <a:rPr lang="en-US" sz="1100" dirty="0">
                          <a:hlinkClick r:id="rId2"/>
                        </a:rPr>
                        <a:t>https://texreg.sos.state.tx.us/public/readtac$ext.ViewTAC?tac_view=5&amp;ti=19&amp;pt=2&amp;ch=130&amp;sch=H&amp;rl=Y</a:t>
                      </a:r>
                      <a:r>
                        <a:rPr lang="en-US" sz="1100" dirty="0"/>
                        <a:t> </a:t>
                      </a:r>
                    </a:p>
                  </a:txBody>
                  <a:tcPr/>
                </a:tc>
                <a:tc>
                  <a:txBody>
                    <a:bodyPr/>
                    <a:lstStyle/>
                    <a:p>
                      <a:endParaRPr lang="en-US" dirty="0"/>
                    </a:p>
                  </a:txBody>
                  <a:tcPr/>
                </a:tc>
                <a:tc>
                  <a:txBody>
                    <a:bodyPr/>
                    <a:lstStyle/>
                    <a:p>
                      <a:r>
                        <a:rPr lang="en-US" dirty="0"/>
                        <a:t>Extended Practicum in Health Science (pre-</a:t>
                      </a:r>
                      <a:r>
                        <a:rPr lang="en-US" dirty="0" err="1"/>
                        <a:t>reqs</a:t>
                      </a:r>
                      <a:r>
                        <a:rPr lang="en-US" dirty="0"/>
                        <a:t> = Bio, Health Sci Theory, and co-req = Practicum in Health Sci)</a:t>
                      </a:r>
                    </a:p>
                  </a:txBody>
                  <a:tcPr/>
                </a:tc>
                <a:extLst>
                  <a:ext uri="{0D108BD9-81ED-4DB2-BD59-A6C34878D82A}">
                    <a16:rowId xmlns:a16="http://schemas.microsoft.com/office/drawing/2014/main" val="1774350068"/>
                  </a:ext>
                </a:extLst>
              </a:tr>
            </a:tbl>
          </a:graphicData>
        </a:graphic>
      </p:graphicFrame>
    </p:spTree>
    <p:extLst>
      <p:ext uri="{BB962C8B-B14F-4D97-AF65-F5344CB8AC3E}">
        <p14:creationId xmlns:p14="http://schemas.microsoft.com/office/powerpoint/2010/main" val="3067700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721D-BAF6-4B5F-8C02-EBA28F1432C7}"/>
              </a:ext>
            </a:extLst>
          </p:cNvPr>
          <p:cNvSpPr>
            <a:spLocks noGrp="1"/>
          </p:cNvSpPr>
          <p:nvPr>
            <p:ph type="title"/>
          </p:nvPr>
        </p:nvSpPr>
        <p:spPr>
          <a:xfrm>
            <a:off x="677333" y="0"/>
            <a:ext cx="8596668" cy="957943"/>
          </a:xfrm>
        </p:spPr>
        <p:txBody>
          <a:bodyPr>
            <a:normAutofit/>
          </a:bodyPr>
          <a:lstStyle/>
          <a:p>
            <a:r>
              <a:rPr lang="en-US" dirty="0"/>
              <a:t>HST program courses</a:t>
            </a:r>
          </a:p>
        </p:txBody>
      </p:sp>
      <p:sp>
        <p:nvSpPr>
          <p:cNvPr id="3" name="Content Placeholder 2">
            <a:extLst>
              <a:ext uri="{FF2B5EF4-FFF2-40B4-BE49-F238E27FC236}">
                <a16:creationId xmlns:a16="http://schemas.microsoft.com/office/drawing/2014/main" id="{CECF5952-66D3-48F2-83F1-B247C6B526B3}"/>
              </a:ext>
            </a:extLst>
          </p:cNvPr>
          <p:cNvSpPr>
            <a:spLocks noGrp="1"/>
          </p:cNvSpPr>
          <p:nvPr>
            <p:ph idx="1"/>
          </p:nvPr>
        </p:nvSpPr>
        <p:spPr>
          <a:xfrm>
            <a:off x="-92765" y="718456"/>
            <a:ext cx="11783018" cy="6139543"/>
          </a:xfrm>
        </p:spPr>
        <p:txBody>
          <a:bodyPr>
            <a:noAutofit/>
          </a:bodyPr>
          <a:lstStyle/>
          <a:p>
            <a:r>
              <a:rPr lang="en-US" sz="3600" dirty="0">
                <a:solidFill>
                  <a:schemeClr val="tx1"/>
                </a:solidFill>
              </a:rPr>
              <a:t>Additionally, there are 23 TEA-approved innovative courses</a:t>
            </a:r>
            <a:r>
              <a:rPr lang="en-US" sz="3600" i="0" dirty="0">
                <a:solidFill>
                  <a:schemeClr val="tx1"/>
                </a:solidFill>
                <a:effectLst/>
              </a:rPr>
              <a:t> in the HST program including titles such as </a:t>
            </a:r>
            <a:r>
              <a:rPr lang="en-US" sz="3600" i="1" dirty="0">
                <a:solidFill>
                  <a:schemeClr val="tx1"/>
                </a:solidFill>
                <a:effectLst/>
              </a:rPr>
              <a:t>Science of Nursing, Principles of Therapeutic Healthcare, Pharmacy 1, Clinical Ethics, Dental Anatomy and Physiology </a:t>
            </a:r>
            <a:r>
              <a:rPr lang="en-US" sz="3600" i="0" dirty="0">
                <a:solidFill>
                  <a:schemeClr val="tx1"/>
                </a:solidFill>
                <a:effectLst/>
              </a:rPr>
              <a:t>and more. </a:t>
            </a:r>
            <a:r>
              <a:rPr lang="en-US" sz="3600" i="0" dirty="0">
                <a:solidFill>
                  <a:srgbClr val="FFFF00"/>
                </a:solidFill>
                <a:effectLst/>
                <a:hlinkClick r:id="rId2">
                  <a:extLst>
                    <a:ext uri="{A12FA001-AC4F-418D-AE19-62706E023703}">
                      <ahyp:hlinkClr xmlns:ahyp="http://schemas.microsoft.com/office/drawing/2018/hyperlinkcolor" val="tx"/>
                    </a:ext>
                  </a:extLst>
                </a:hlinkClick>
              </a:rPr>
              <a:t>TEA Innovative Courses in HST</a:t>
            </a:r>
            <a:endParaRPr lang="en-US" sz="3600" i="0" dirty="0">
              <a:solidFill>
                <a:srgbClr val="FFFF00"/>
              </a:solidFill>
              <a:effectLst/>
            </a:endParaRPr>
          </a:p>
          <a:p>
            <a:r>
              <a:rPr lang="en-US" sz="3600" dirty="0">
                <a:solidFill>
                  <a:schemeClr val="tx1"/>
                </a:solidFill>
              </a:rPr>
              <a:t>Finally, there are about a dozen HST courses in consideration by the Texas State Board of Education, including </a:t>
            </a:r>
            <a:r>
              <a:rPr lang="en-US" sz="3600" i="1" dirty="0">
                <a:solidFill>
                  <a:schemeClr val="tx1"/>
                </a:solidFill>
              </a:rPr>
              <a:t>Medical Assistant </a:t>
            </a:r>
            <a:r>
              <a:rPr lang="en-US" sz="3600" dirty="0">
                <a:solidFill>
                  <a:schemeClr val="tx1"/>
                </a:solidFill>
              </a:rPr>
              <a:t>and Pharm</a:t>
            </a:r>
            <a:r>
              <a:rPr lang="en-US" sz="3600" i="1" dirty="0">
                <a:solidFill>
                  <a:schemeClr val="tx1"/>
                </a:solidFill>
              </a:rPr>
              <a:t>acy 2</a:t>
            </a:r>
            <a:r>
              <a:rPr lang="en-US" sz="3600" dirty="0">
                <a:solidFill>
                  <a:schemeClr val="tx1"/>
                </a:solidFill>
              </a:rPr>
              <a:t>. </a:t>
            </a:r>
            <a:r>
              <a:rPr lang="en-US" sz="3600" dirty="0">
                <a:solidFill>
                  <a:srgbClr val="FFFF00"/>
                </a:solidFill>
              </a:rPr>
              <a:t>Discuss: what are the benefits/burdens of more course offerings?</a:t>
            </a:r>
          </a:p>
        </p:txBody>
      </p:sp>
    </p:spTree>
    <p:extLst>
      <p:ext uri="{BB962C8B-B14F-4D97-AF65-F5344CB8AC3E}">
        <p14:creationId xmlns:p14="http://schemas.microsoft.com/office/powerpoint/2010/main" val="2342151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5F9CD-BEDF-4E15-A11E-2591811ED848}"/>
              </a:ext>
            </a:extLst>
          </p:cNvPr>
          <p:cNvSpPr>
            <a:spLocks noGrp="1"/>
          </p:cNvSpPr>
          <p:nvPr>
            <p:ph type="title"/>
          </p:nvPr>
        </p:nvSpPr>
        <p:spPr>
          <a:xfrm>
            <a:off x="677333" y="156238"/>
            <a:ext cx="10507501" cy="1320800"/>
          </a:xfrm>
        </p:spPr>
        <p:txBody>
          <a:bodyPr/>
          <a:lstStyle/>
          <a:p>
            <a:r>
              <a:rPr lang="en-US" dirty="0"/>
              <a:t>What is the correct progression of courses </a:t>
            </a:r>
            <a:r>
              <a:rPr lang="en-US" i="1" dirty="0"/>
              <a:t>to Graduation</a:t>
            </a:r>
            <a:r>
              <a:rPr lang="en-US" dirty="0"/>
              <a:t>?</a:t>
            </a:r>
          </a:p>
        </p:txBody>
      </p:sp>
      <p:sp>
        <p:nvSpPr>
          <p:cNvPr id="3" name="Content Placeholder 2">
            <a:extLst>
              <a:ext uri="{FF2B5EF4-FFF2-40B4-BE49-F238E27FC236}">
                <a16:creationId xmlns:a16="http://schemas.microsoft.com/office/drawing/2014/main" id="{D9B70A31-710D-4257-B24D-460B9F207EAC}"/>
              </a:ext>
            </a:extLst>
          </p:cNvPr>
          <p:cNvSpPr>
            <a:spLocks noGrp="1"/>
          </p:cNvSpPr>
          <p:nvPr>
            <p:ph idx="1"/>
          </p:nvPr>
        </p:nvSpPr>
        <p:spPr>
          <a:xfrm>
            <a:off x="677333" y="1311966"/>
            <a:ext cx="10361727" cy="5389796"/>
          </a:xfrm>
        </p:spPr>
        <p:txBody>
          <a:bodyPr>
            <a:normAutofit fontScale="92500" lnSpcReduction="20000"/>
          </a:bodyPr>
          <a:lstStyle/>
          <a:p>
            <a:r>
              <a:rPr lang="en-US" sz="3300" dirty="0"/>
              <a:t>The progression of classes depends on your program goals and individual student goals.</a:t>
            </a:r>
          </a:p>
          <a:p>
            <a:r>
              <a:rPr lang="en-US" sz="3300" dirty="0"/>
              <a:t>Texas Education Agency does not dictate the specific courses nor the progression (except for course pre-requisites and co-requisites) of courses to complete the Public Service (HST) diploma endorsement.</a:t>
            </a:r>
          </a:p>
          <a:p>
            <a:r>
              <a:rPr lang="en-US" sz="3300" dirty="0"/>
              <a:t>Texas Education Agency does not require specific courses in the HST program to complete the qualifications to sit for an industry-based certification exam.</a:t>
            </a:r>
          </a:p>
          <a:p>
            <a:r>
              <a:rPr lang="en-US" sz="3300" dirty="0">
                <a:solidFill>
                  <a:srgbClr val="FFFF00"/>
                </a:solidFill>
              </a:rPr>
              <a:t>Discuss: What industry certification exams do you offer or plan to offer to your students? </a:t>
            </a:r>
          </a:p>
          <a:p>
            <a:endParaRPr lang="en-US" dirty="0"/>
          </a:p>
        </p:txBody>
      </p:sp>
    </p:spTree>
    <p:extLst>
      <p:ext uri="{BB962C8B-B14F-4D97-AF65-F5344CB8AC3E}">
        <p14:creationId xmlns:p14="http://schemas.microsoft.com/office/powerpoint/2010/main" val="3515143557"/>
      </p:ext>
    </p:extLst>
  </p:cSld>
  <p:clrMapOvr>
    <a:masterClrMapping/>
  </p:clrMapOvr>
</p:sld>
</file>

<file path=ppt/theme/theme1.xml><?xml version="1.0" encoding="utf-8"?>
<a:theme xmlns:a="http://schemas.openxmlformats.org/drawingml/2006/main" name="Face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1102818C2144489E09ECC2369AFA50" ma:contentTypeVersion="9" ma:contentTypeDescription="Create a new document." ma:contentTypeScope="" ma:versionID="bc5f2f060c85c6cb61870c8f3f66c526">
  <xsd:schema xmlns:xsd="http://www.w3.org/2001/XMLSchema" xmlns:xs="http://www.w3.org/2001/XMLSchema" xmlns:p="http://schemas.microsoft.com/office/2006/metadata/properties" xmlns:ns3="ba1fd6fd-034e-4604-8e95-cb5a529b65c2" xmlns:ns4="636e7503-8436-415c-b5b4-5e89a03acea4" targetNamespace="http://schemas.microsoft.com/office/2006/metadata/properties" ma:root="true" ma:fieldsID="c125f9402fba02ac2bcc79505dcbc36d" ns3:_="" ns4:_="">
    <xsd:import namespace="ba1fd6fd-034e-4604-8e95-cb5a529b65c2"/>
    <xsd:import namespace="636e7503-8436-415c-b5b4-5e89a03acea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1fd6fd-034e-4604-8e95-cb5a529b6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36e7503-8436-415c-b5b4-5e89a03ace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72BF97-ADD9-4215-A334-16439452C770}">
  <ds:schemaRefs>
    <ds:schemaRef ds:uri="http://purl.org/dc/terms/"/>
    <ds:schemaRef ds:uri="http://schemas.microsoft.com/office/infopath/2007/PartnerControls"/>
    <ds:schemaRef ds:uri="http://schemas.openxmlformats.org/package/2006/metadata/core-properties"/>
    <ds:schemaRef ds:uri="http://purl.org/dc/dcmitype/"/>
    <ds:schemaRef ds:uri="http://schemas.microsoft.com/office/2006/documentManagement/types"/>
    <ds:schemaRef ds:uri="http://www.w3.org/XML/1998/namespace"/>
    <ds:schemaRef ds:uri="636e7503-8436-415c-b5b4-5e89a03acea4"/>
    <ds:schemaRef ds:uri="ba1fd6fd-034e-4604-8e95-cb5a529b65c2"/>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48EECBB-A3F6-4A56-A766-57638F852376}">
  <ds:schemaRefs>
    <ds:schemaRef ds:uri="http://schemas.microsoft.com/sharepoint/v3/contenttype/forms"/>
  </ds:schemaRefs>
</ds:datastoreItem>
</file>

<file path=customXml/itemProps3.xml><?xml version="1.0" encoding="utf-8"?>
<ds:datastoreItem xmlns:ds="http://schemas.openxmlformats.org/officeDocument/2006/customXml" ds:itemID="{E5BEAA3C-2EF7-4C53-8A37-776D44D794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1fd6fd-034e-4604-8e95-cb5a529b65c2"/>
    <ds:schemaRef ds:uri="636e7503-8436-415c-b5b4-5e89a03ac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7377</TotalTime>
  <Words>2044</Words>
  <Application>Microsoft Office PowerPoint</Application>
  <PresentationFormat>Widescreen</PresentationFormat>
  <Paragraphs>107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inherit</vt:lpstr>
      <vt:lpstr>Trebuchet MS</vt:lpstr>
      <vt:lpstr>Wingdings 3</vt:lpstr>
      <vt:lpstr>Facet</vt:lpstr>
      <vt:lpstr>Health Science Curriculum, Part 1: Longitudinal Progression of  Knowledge and Skills from  Principles to Graduation</vt:lpstr>
      <vt:lpstr>LEARNING OBJECTIVES</vt:lpstr>
      <vt:lpstr>Objetivos de aprendizaje</vt:lpstr>
      <vt:lpstr>Getting to know each other</vt:lpstr>
      <vt:lpstr>Contact info</vt:lpstr>
      <vt:lpstr>HST program courses</vt:lpstr>
      <vt:lpstr>HST Curriculum Progression (current courses)</vt:lpstr>
      <vt:lpstr>HST program courses</vt:lpstr>
      <vt:lpstr>What is the correct progression of courses to Graduation?</vt:lpstr>
      <vt:lpstr>Principles TEKS aligned to CPhT</vt:lpstr>
      <vt:lpstr>Medical Terminology TEKS aligned to CPhT</vt:lpstr>
      <vt:lpstr>Health Science Theory TEKS aligned to CPhT</vt:lpstr>
      <vt:lpstr>Pharmacology TEKS aligned to CPhT</vt:lpstr>
      <vt:lpstr>Pharmacy Technician Competency Domains</vt:lpstr>
      <vt:lpstr>Assessment Activities that align with TEKS</vt:lpstr>
      <vt:lpstr>What’s Next?</vt:lpstr>
      <vt:lpstr>Questions about the HST Curriculum Progression from Principles to Graduation?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CVD Cardiac Arrythmias</dc:title>
  <dc:creator>Haro, Anna H</dc:creator>
  <cp:lastModifiedBy>Haro, Anna H</cp:lastModifiedBy>
  <cp:revision>122</cp:revision>
  <dcterms:created xsi:type="dcterms:W3CDTF">2021-03-08T09:14:25Z</dcterms:created>
  <dcterms:modified xsi:type="dcterms:W3CDTF">2021-09-17T05:38:28Z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0x010100C31102818C2144489E09ECC2369AFA50</vt:lpwstr>
  </property>
</Properties>
</file>